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305" r:id="rId2"/>
    <p:sldId id="307" r:id="rId3"/>
    <p:sldId id="313" r:id="rId4"/>
    <p:sldId id="311" r:id="rId5"/>
    <p:sldId id="326" r:id="rId6"/>
    <p:sldId id="310" r:id="rId7"/>
    <p:sldId id="325" r:id="rId8"/>
    <p:sldId id="328" r:id="rId9"/>
    <p:sldId id="329" r:id="rId10"/>
  </p:sldIdLst>
  <p:sldSz cx="9144000" cy="5143500" type="screen16x9"/>
  <p:notesSz cx="6858000" cy="9144000"/>
  <p:custDataLst>
    <p:tags r:id="rId13"/>
  </p:custDataLst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24" userDrawn="1">
          <p15:clr>
            <a:srgbClr val="A4A3A4"/>
          </p15:clr>
        </p15:guide>
        <p15:guide id="2" orient="horz" pos="592" userDrawn="1">
          <p15:clr>
            <a:srgbClr val="A4A3A4"/>
          </p15:clr>
        </p15:guide>
        <p15:guide id="3" orient="horz" pos="1351" userDrawn="1">
          <p15:clr>
            <a:srgbClr val="A4A3A4"/>
          </p15:clr>
        </p15:guide>
        <p15:guide id="4" pos="764" userDrawn="1">
          <p15:clr>
            <a:srgbClr val="A4A3A4"/>
          </p15:clr>
        </p15:guide>
        <p15:guide id="5" pos="278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0000"/>
    <a:srgbClr val="455075"/>
    <a:srgbClr val="DEA674"/>
    <a:srgbClr val="F4E6C3"/>
    <a:srgbClr val="E8C19D"/>
    <a:srgbClr val="FAF4DE"/>
    <a:srgbClr val="9B9383"/>
    <a:srgbClr val="C0BBAC"/>
    <a:srgbClr val="F8EDD1"/>
    <a:srgbClr val="CCC1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8222" autoAdjust="0"/>
  </p:normalViewPr>
  <p:slideViewPr>
    <p:cSldViewPr snapToGrid="0" showGuides="1">
      <p:cViewPr varScale="1">
        <p:scale>
          <a:sx n="58" d="100"/>
          <a:sy n="58" d="100"/>
        </p:scale>
        <p:origin x="483" y="42"/>
      </p:cViewPr>
      <p:guideLst>
        <p:guide orient="horz" pos="2024"/>
        <p:guide orient="horz" pos="592"/>
        <p:guide orient="horz" pos="1351"/>
        <p:guide pos="764"/>
        <p:guide pos="278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1F51C-4869-477A-AA0F-8EE4E258DCCC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D89B19-8121-4BEB-8C41-42ECC21692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86A43-0B8A-40E4-9865-EAF29E51176B}" type="datetime1">
              <a:rPr kumimoji="1" lang="zh-CN" altLang="en-US" smtClean="0"/>
              <a:t>2025/10/22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678BA-C8E7-CB4D-9E35-24704C33F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8" name="图片 7" descr="未命名的设计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8610" y="83424"/>
            <a:ext cx="8229600" cy="857250"/>
          </a:xfrm>
        </p:spPr>
        <p:txBody>
          <a:bodyPr/>
          <a:lstStyle>
            <a:lvl1pPr algn="l"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50000"/>
              </a:lnSpc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</a:lstStyle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53F9B-96C7-40A2-8F57-2D508ECD7ECF}" type="datetime1">
              <a:rPr kumimoji="1" lang="zh-CN" altLang="en-US" smtClean="0"/>
              <a:t>2025/10/22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678BA-C8E7-CB4D-9E35-24704C33F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16A77-C30B-4FFF-AAFA-237A40D0501A}" type="datetime1">
              <a:rPr kumimoji="1" lang="zh-CN" altLang="en-US" smtClean="0"/>
              <a:t>2025/10/22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678BA-C8E7-CB4D-9E35-24704C33F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ags" Target="../tags/tag2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7489E7-9F72-4E40-811C-B9B6A8B0D4FE}" type="datetime1">
              <a:rPr kumimoji="1" lang="zh-CN" altLang="en-US" smtClean="0"/>
              <a:t>2025/10/22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678BA-C8E7-CB4D-9E35-24704C33F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0" y="-587375"/>
            <a:ext cx="520700" cy="520700"/>
          </a:xfrm>
          <a:prstGeom prst="rect">
            <a:avLst/>
          </a:prstGeom>
          <a:solidFill>
            <a:srgbClr val="4550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606425" y="-587375"/>
            <a:ext cx="520700" cy="5207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kumimoji="1" lang="zh-CN" altLang="en-US"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12850" y="-587375"/>
            <a:ext cx="520700" cy="520700"/>
          </a:xfrm>
          <a:prstGeom prst="rect">
            <a:avLst/>
          </a:prstGeom>
          <a:solidFill>
            <a:srgbClr val="C0B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kumimoji="1" lang="zh-CN" altLang="en-US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819275" y="-587375"/>
            <a:ext cx="520700" cy="520700"/>
          </a:xfrm>
          <a:prstGeom prst="rect">
            <a:avLst/>
          </a:prstGeom>
          <a:solidFill>
            <a:srgbClr val="FAF4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kumimoji="1" lang="zh-CN" altLang="en-US"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25065" y="-587375"/>
            <a:ext cx="521335" cy="520700"/>
          </a:xfrm>
          <a:prstGeom prst="rect">
            <a:avLst/>
          </a:prstGeom>
          <a:solidFill>
            <a:srgbClr val="F4E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kumimoji="1" lang="zh-CN" altLang="en-US"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031490" y="-587375"/>
            <a:ext cx="520700" cy="520700"/>
          </a:xfrm>
          <a:prstGeom prst="rect">
            <a:avLst/>
          </a:prstGeom>
          <a:solidFill>
            <a:srgbClr val="E8C1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 descr="PPT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jpe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12" Type="http://schemas.openxmlformats.org/officeDocument/2006/relationships/image" Target="../media/image35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11" Type="http://schemas.openxmlformats.org/officeDocument/2006/relationships/image" Target="../media/image34.png"/><Relationship Id="rId5" Type="http://schemas.openxmlformats.org/officeDocument/2006/relationships/image" Target="../media/image28.jpeg"/><Relationship Id="rId10" Type="http://schemas.openxmlformats.org/officeDocument/2006/relationships/image" Target="../media/image33.png"/><Relationship Id="rId4" Type="http://schemas.openxmlformats.org/officeDocument/2006/relationships/image" Target="../media/image27.jpe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image" Target="../media/image39.png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image" Target="../media/image38.png"/><Relationship Id="rId2" Type="http://schemas.openxmlformats.org/officeDocument/2006/relationships/tags" Target="../tags/tag4.xml"/><Relationship Id="rId16" Type="http://schemas.openxmlformats.org/officeDocument/2006/relationships/image" Target="../media/image42.png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image" Target="../media/image37.png"/><Relationship Id="rId5" Type="http://schemas.openxmlformats.org/officeDocument/2006/relationships/tags" Target="../tags/tag7.xml"/><Relationship Id="rId15" Type="http://schemas.openxmlformats.org/officeDocument/2006/relationships/image" Target="../media/image41.png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80060" y="1206500"/>
            <a:ext cx="6534785" cy="1490345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4000" b="1" dirty="0">
                <a:solidFill>
                  <a:srgbClr val="45507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复旦管理案例</a:t>
            </a:r>
            <a:br>
              <a:rPr kumimoji="1" lang="en-US" altLang="zh-CN" sz="4000" b="1" dirty="0">
                <a:solidFill>
                  <a:srgbClr val="45507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</a:br>
            <a:endParaRPr kumimoji="1" lang="en-US" altLang="zh-CN" sz="1600" dirty="0">
              <a:solidFill>
                <a:srgbClr val="455075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文本框 1"/>
          <p:cNvSpPr txBox="1"/>
          <p:nvPr/>
        </p:nvSpPr>
        <p:spPr>
          <a:xfrm>
            <a:off x="6159135" y="4706194"/>
            <a:ext cx="1485570" cy="2308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buNone/>
              <a:defRPr kumimoji="1" sz="900" b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case.fdsm.fudan.edu.cn</a:t>
            </a:r>
          </a:p>
        </p:txBody>
      </p:sp>
      <p:sp>
        <p:nvSpPr>
          <p:cNvPr id="4" name="文本框 1"/>
          <p:cNvSpPr txBox="1"/>
          <p:nvPr/>
        </p:nvSpPr>
        <p:spPr>
          <a:xfrm>
            <a:off x="6100515" y="4538600"/>
            <a:ext cx="1602811" cy="1841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>
              <a:spcBef>
                <a:spcPct val="0"/>
              </a:spcBef>
              <a:buNone/>
              <a:defRPr kumimoji="1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defRPr>
            </a:lvl1pPr>
          </a:lstStyle>
          <a:p>
            <a:pPr algn="ctr"/>
            <a:r>
              <a:rPr lang="zh-CN" alt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复旦管理案例库</a:t>
            </a:r>
            <a:endParaRPr lang="en-US" altLang="zh-CN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589430" y="3758117"/>
            <a:ext cx="720000" cy="720000"/>
            <a:chOff x="5958400" y="4201616"/>
            <a:chExt cx="495853" cy="511251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1585" y="4234094"/>
              <a:ext cx="451555" cy="451555"/>
            </a:xfrm>
            <a:prstGeom prst="rect">
              <a:avLst/>
            </a:prstGeom>
          </p:spPr>
        </p:pic>
        <p:sp>
          <p:nvSpPr>
            <p:cNvPr id="7" name="半闭框 6"/>
            <p:cNvSpPr/>
            <p:nvPr/>
          </p:nvSpPr>
          <p:spPr>
            <a:xfrm>
              <a:off x="5958400" y="4201616"/>
              <a:ext cx="108000" cy="108000"/>
            </a:xfrm>
            <a:prstGeom prst="halfFrame">
              <a:avLst>
                <a:gd name="adj1" fmla="val 0"/>
                <a:gd name="adj2" fmla="val 0"/>
              </a:avLst>
            </a:prstGeom>
            <a:noFill/>
            <a:ln>
              <a:solidFill>
                <a:srgbClr val="E8C1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半闭框 7"/>
            <p:cNvSpPr/>
            <p:nvPr/>
          </p:nvSpPr>
          <p:spPr>
            <a:xfrm rot="5400000">
              <a:off x="6346253" y="4201616"/>
              <a:ext cx="108000" cy="108000"/>
            </a:xfrm>
            <a:prstGeom prst="halfFrame">
              <a:avLst>
                <a:gd name="adj1" fmla="val 0"/>
                <a:gd name="adj2" fmla="val 0"/>
              </a:avLst>
            </a:prstGeom>
            <a:noFill/>
            <a:ln>
              <a:solidFill>
                <a:srgbClr val="E8C1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半闭框 8"/>
            <p:cNvSpPr/>
            <p:nvPr/>
          </p:nvSpPr>
          <p:spPr>
            <a:xfrm rot="10800000">
              <a:off x="6346253" y="4604867"/>
              <a:ext cx="108000" cy="108000"/>
            </a:xfrm>
            <a:prstGeom prst="halfFrame">
              <a:avLst>
                <a:gd name="adj1" fmla="val 0"/>
                <a:gd name="adj2" fmla="val 0"/>
              </a:avLst>
            </a:prstGeom>
            <a:noFill/>
            <a:ln>
              <a:solidFill>
                <a:srgbClr val="E8C1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半闭框 9"/>
            <p:cNvSpPr/>
            <p:nvPr/>
          </p:nvSpPr>
          <p:spPr>
            <a:xfrm rot="16200000">
              <a:off x="5958400" y="4604867"/>
              <a:ext cx="108000" cy="108000"/>
            </a:xfrm>
            <a:prstGeom prst="halfFrame">
              <a:avLst>
                <a:gd name="adj1" fmla="val 0"/>
                <a:gd name="adj2" fmla="val 0"/>
              </a:avLst>
            </a:prstGeom>
            <a:noFill/>
            <a:ln>
              <a:solidFill>
                <a:srgbClr val="E8C1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03024" y="2205608"/>
            <a:ext cx="335400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2025.10.1   </a:t>
            </a:r>
            <a:r>
              <a:rPr lang="zh-CN" altLang="en-US" sz="1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南京大学商学院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>
                <a:solidFill>
                  <a:srgbClr val="45507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复旦管理案例发展历程</a:t>
            </a:r>
            <a:endParaRPr kumimoji="1" lang="en-US" altLang="zh-CN" dirty="0">
              <a:solidFill>
                <a:srgbClr val="45507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52103" y="2983122"/>
            <a:ext cx="8352928" cy="21895"/>
          </a:xfrm>
          <a:prstGeom prst="straightConnector1">
            <a:avLst/>
          </a:prstGeom>
          <a:ln w="28575">
            <a:solidFill>
              <a:srgbClr val="E8C19D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流程图: 联系 4"/>
          <p:cNvSpPr/>
          <p:nvPr/>
        </p:nvSpPr>
        <p:spPr>
          <a:xfrm>
            <a:off x="598377" y="2919122"/>
            <a:ext cx="144016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E8C1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流程图: 联系 8"/>
          <p:cNvSpPr/>
          <p:nvPr/>
        </p:nvSpPr>
        <p:spPr>
          <a:xfrm>
            <a:off x="1876844" y="2921818"/>
            <a:ext cx="144016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E8C1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流程图: 联系 9"/>
          <p:cNvSpPr/>
          <p:nvPr/>
        </p:nvSpPr>
        <p:spPr>
          <a:xfrm>
            <a:off x="3183480" y="2919299"/>
            <a:ext cx="144016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E8C1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流程图: 联系 10"/>
          <p:cNvSpPr/>
          <p:nvPr/>
        </p:nvSpPr>
        <p:spPr>
          <a:xfrm>
            <a:off x="6681564" y="2919122"/>
            <a:ext cx="144016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E8C1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422525" y="3477598"/>
            <a:ext cx="19149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复旦管理案例库</a:t>
            </a:r>
            <a:r>
              <a: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1.0</a:t>
            </a:r>
            <a:r>
              <a: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版上线</a:t>
            </a:r>
            <a:r>
              <a: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</a:t>
            </a:r>
            <a:r>
              <a:rPr kumimoji="1" lang="en-US" altLang="zh-CN" sz="1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case.fdsm.fudan.edu.cn</a:t>
            </a:r>
            <a:r>
              <a: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3" name="矩形 22"/>
          <p:cNvSpPr/>
          <p:nvPr/>
        </p:nvSpPr>
        <p:spPr>
          <a:xfrm>
            <a:off x="7093020" y="3541004"/>
            <a:ext cx="2044449" cy="400110"/>
          </a:xfrm>
          <a:prstGeom prst="rect">
            <a:avLst/>
          </a:prstGeom>
          <a:ln>
            <a:solidFill>
              <a:schemeClr val="bg1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AI</a:t>
            </a:r>
            <a:r>
              <a: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赋能的复旦管理案例库</a:t>
            </a:r>
            <a:r>
              <a: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3.0 </a:t>
            </a:r>
            <a:r>
              <a: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版</a:t>
            </a:r>
            <a:endParaRPr lang="en-US" altLang="zh-CN" sz="10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改造升级中</a:t>
            </a:r>
            <a:endParaRPr lang="en-US" altLang="zh-CN" sz="10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09109" y="3417342"/>
            <a:ext cx="14337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成立案例中心</a:t>
            </a:r>
            <a:endParaRPr lang="zh-CN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156553" y="2242775"/>
            <a:ext cx="18408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创办商业知识发展与传播中心</a:t>
            </a:r>
            <a:endParaRPr lang="en-US" altLang="zh-CN" sz="10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6" name="流程图: 联系 10"/>
          <p:cNvSpPr/>
          <p:nvPr/>
        </p:nvSpPr>
        <p:spPr>
          <a:xfrm>
            <a:off x="4414698" y="2927371"/>
            <a:ext cx="144016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E8C1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470688" y="2154711"/>
            <a:ext cx="211575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开启与国际顶级出版社的发行合作</a:t>
            </a:r>
            <a:endParaRPr lang="en-US" altLang="zh-CN" sz="10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387793" y="3057429"/>
            <a:ext cx="851515" cy="3616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66700">
              <a:lnSpc>
                <a:spcPct val="125000"/>
              </a:lnSpc>
            </a:pPr>
            <a:r>
              <a:rPr lang="en-US" altLang="zh-CN" sz="14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2010</a:t>
            </a:r>
            <a:endParaRPr lang="zh-CN" altLang="en-US" sz="14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954020" y="2571631"/>
            <a:ext cx="5822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2016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204096" y="3097638"/>
            <a:ext cx="5822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2018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215508" y="3070029"/>
            <a:ext cx="851515" cy="3616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66700">
              <a:lnSpc>
                <a:spcPct val="125000"/>
              </a:lnSpc>
            </a:pPr>
            <a:r>
              <a:rPr lang="en-US" altLang="zh-CN" sz="14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2023</a:t>
            </a:r>
          </a:p>
        </p:txBody>
      </p:sp>
      <p:sp>
        <p:nvSpPr>
          <p:cNvPr id="32" name="矩形 31"/>
          <p:cNvSpPr/>
          <p:nvPr/>
        </p:nvSpPr>
        <p:spPr>
          <a:xfrm>
            <a:off x="112719" y="2560800"/>
            <a:ext cx="851515" cy="3616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66700">
              <a:lnSpc>
                <a:spcPct val="125000"/>
              </a:lnSpc>
            </a:pPr>
            <a:r>
              <a:rPr lang="en-US" altLang="zh-CN" sz="14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2007</a:t>
            </a:r>
            <a:endParaRPr lang="en-US" altLang="zh-CN" sz="1400" dirty="0"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471072" y="2533388"/>
            <a:ext cx="851515" cy="335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66700">
              <a:lnSpc>
                <a:spcPct val="125000"/>
              </a:lnSpc>
            </a:pPr>
            <a:r>
              <a:rPr lang="en-US" altLang="zh-CN" sz="14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2025</a:t>
            </a:r>
            <a:endParaRPr lang="en-US" altLang="zh-CN" sz="1400" dirty="0"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34" name="流程图: 联系 10"/>
          <p:cNvSpPr/>
          <p:nvPr/>
        </p:nvSpPr>
        <p:spPr>
          <a:xfrm>
            <a:off x="7971229" y="2913413"/>
            <a:ext cx="144016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E8C1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901237" y="2080036"/>
            <a:ext cx="24213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复旦管理案例库</a:t>
            </a:r>
            <a:r>
              <a: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2.0</a:t>
            </a:r>
            <a:r>
              <a: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版升级完成</a:t>
            </a:r>
            <a:endParaRPr lang="en-US" altLang="zh-CN" sz="10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年底全面对外开放使用</a:t>
            </a:r>
            <a:endParaRPr lang="en-US" altLang="zh-CN" sz="10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106444" y="3541004"/>
            <a:ext cx="1534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响应学院科创战略，“科创短案例”成特色</a:t>
            </a:r>
          </a:p>
        </p:txBody>
      </p:sp>
      <p:sp>
        <p:nvSpPr>
          <p:cNvPr id="70" name="流程图: 联系 10"/>
          <p:cNvSpPr/>
          <p:nvPr/>
        </p:nvSpPr>
        <p:spPr>
          <a:xfrm>
            <a:off x="5546565" y="2900072"/>
            <a:ext cx="216000" cy="216000"/>
          </a:xfrm>
          <a:prstGeom prst="flowChartConnector">
            <a:avLst/>
          </a:prstGeom>
          <a:solidFill>
            <a:srgbClr val="F4E6C3"/>
          </a:solidFill>
          <a:ln>
            <a:solidFill>
              <a:srgbClr val="E8C1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5359582" y="2575324"/>
            <a:ext cx="5822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2020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灯片编号占位符 7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678BA-C8E7-CB4D-9E35-24704C33FC3F}" type="slidenum">
              <a:rPr kumimoji="1" lang="zh-CN" altLang="en-US" smtClean="0"/>
              <a:t>2</a:t>
            </a:fld>
            <a:endParaRPr kumimoji="1" lang="zh-CN" altLang="en-US"/>
          </a:p>
        </p:txBody>
      </p:sp>
      <p:cxnSp>
        <p:nvCxnSpPr>
          <p:cNvPr id="4" name="直接连接符 3"/>
          <p:cNvCxnSpPr>
            <a:stCxn id="18" idx="0"/>
          </p:cNvCxnSpPr>
          <p:nvPr/>
        </p:nvCxnSpPr>
        <p:spPr>
          <a:xfrm flipV="1">
            <a:off x="1948852" y="2515000"/>
            <a:ext cx="6475" cy="406818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654588" y="3047438"/>
            <a:ext cx="6475" cy="406818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V="1">
            <a:off x="3257068" y="3074237"/>
            <a:ext cx="6475" cy="406818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4483468" y="2497736"/>
            <a:ext cx="6475" cy="406818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5654565" y="3105038"/>
            <a:ext cx="6475" cy="406818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V="1">
            <a:off x="8045217" y="3065702"/>
            <a:ext cx="6475" cy="406818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V="1">
            <a:off x="6750416" y="2515000"/>
            <a:ext cx="6475" cy="406818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>
                <a:solidFill>
                  <a:srgbClr val="45507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案例产品与服务</a:t>
            </a:r>
            <a:endParaRPr kumimoji="1" lang="en-US" altLang="zh-CN" dirty="0">
              <a:solidFill>
                <a:srgbClr val="45507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4376" y="2310920"/>
            <a:ext cx="2813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E8C19D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case.fdsm.fudan.edu.cn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6" y="2727877"/>
            <a:ext cx="3378329" cy="1957294"/>
          </a:xfrm>
          <a:prstGeom prst="rect">
            <a:avLst/>
          </a:prstGeom>
        </p:spPr>
      </p:pic>
      <p:grpSp>
        <p:nvGrpSpPr>
          <p:cNvPr id="106" name="Group 10"/>
          <p:cNvGrpSpPr/>
          <p:nvPr/>
        </p:nvGrpSpPr>
        <p:grpSpPr>
          <a:xfrm>
            <a:off x="4250252" y="1435868"/>
            <a:ext cx="2004166" cy="477937"/>
            <a:chOff x="413228" y="1371600"/>
            <a:chExt cx="1947702" cy="476173"/>
          </a:xfrm>
        </p:grpSpPr>
        <p:sp>
          <p:nvSpPr>
            <p:cNvPr id="107" name="Right Triangle 49"/>
            <p:cNvSpPr/>
            <p:nvPr/>
          </p:nvSpPr>
          <p:spPr bwMode="gray">
            <a:xfrm flipH="1" flipV="1">
              <a:off x="492373" y="1760934"/>
              <a:ext cx="294795" cy="86839"/>
            </a:xfrm>
            <a:custGeom>
              <a:avLst/>
              <a:gdLst>
                <a:gd name="connsiteX0" fmla="*/ 0 w 253605"/>
                <a:gd name="connsiteY0" fmla="*/ 102317 h 102317"/>
                <a:gd name="connsiteX1" fmla="*/ 0 w 253605"/>
                <a:gd name="connsiteY1" fmla="*/ 0 h 102317"/>
                <a:gd name="connsiteX2" fmla="*/ 253605 w 253605"/>
                <a:gd name="connsiteY2" fmla="*/ 102317 h 102317"/>
                <a:gd name="connsiteX3" fmla="*/ 0 w 253605"/>
                <a:gd name="connsiteY3" fmla="*/ 102317 h 102317"/>
                <a:gd name="connsiteX0-1" fmla="*/ 42862 w 296467"/>
                <a:gd name="connsiteY0-2" fmla="*/ 92792 h 92792"/>
                <a:gd name="connsiteX1-3" fmla="*/ 0 w 296467"/>
                <a:gd name="connsiteY1-4" fmla="*/ 0 h 92792"/>
                <a:gd name="connsiteX2-5" fmla="*/ 296467 w 296467"/>
                <a:gd name="connsiteY2-6" fmla="*/ 92792 h 92792"/>
                <a:gd name="connsiteX3-7" fmla="*/ 42862 w 296467"/>
                <a:gd name="connsiteY3-8" fmla="*/ 92792 h 92792"/>
                <a:gd name="connsiteX0-9" fmla="*/ 42862 w 296467"/>
                <a:gd name="connsiteY0-10" fmla="*/ 92792 h 92792"/>
                <a:gd name="connsiteX1-11" fmla="*/ 0 w 296467"/>
                <a:gd name="connsiteY1-12" fmla="*/ 0 h 92792"/>
                <a:gd name="connsiteX2-13" fmla="*/ 296467 w 296467"/>
                <a:gd name="connsiteY2-14" fmla="*/ 92792 h 92792"/>
                <a:gd name="connsiteX3-15" fmla="*/ 42862 w 296467"/>
                <a:gd name="connsiteY3-16" fmla="*/ 92792 h 92792"/>
                <a:gd name="connsiteX0-17" fmla="*/ 52387 w 305992"/>
                <a:gd name="connsiteY0-18" fmla="*/ 86839 h 86839"/>
                <a:gd name="connsiteX1-19" fmla="*/ 0 w 305992"/>
                <a:gd name="connsiteY1-20" fmla="*/ 0 h 86839"/>
                <a:gd name="connsiteX2-21" fmla="*/ 305992 w 305992"/>
                <a:gd name="connsiteY2-22" fmla="*/ 86839 h 86839"/>
                <a:gd name="connsiteX3-23" fmla="*/ 52387 w 305992"/>
                <a:gd name="connsiteY3-24" fmla="*/ 86839 h 868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5992" h="86839">
                  <a:moveTo>
                    <a:pt x="52387" y="86839"/>
                  </a:moveTo>
                  <a:lnTo>
                    <a:pt x="0" y="0"/>
                  </a:lnTo>
                  <a:lnTo>
                    <a:pt x="305992" y="86839"/>
                  </a:lnTo>
                  <a:lnTo>
                    <a:pt x="52387" y="86839"/>
                  </a:lnTo>
                  <a:close/>
                </a:path>
              </a:pathLst>
            </a:custGeom>
            <a:solidFill>
              <a:srgbClr val="E8C19D"/>
            </a:solidFill>
            <a:ln w="19050" algn="ctr">
              <a:noFill/>
              <a:miter lim="800000"/>
            </a:ln>
          </p:spPr>
          <p:txBody>
            <a:bodyPr wrap="square" lIns="66675" tIns="66675" rIns="66675" bIns="66675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anose="05020102010507070707" pitchFamily="18" charset="2"/>
                <a:buNone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Right Triangle 49"/>
            <p:cNvSpPr/>
            <p:nvPr/>
          </p:nvSpPr>
          <p:spPr bwMode="gray">
            <a:xfrm flipV="1">
              <a:off x="1976664" y="1760934"/>
              <a:ext cx="294795" cy="86839"/>
            </a:xfrm>
            <a:custGeom>
              <a:avLst/>
              <a:gdLst>
                <a:gd name="connsiteX0" fmla="*/ 0 w 253605"/>
                <a:gd name="connsiteY0" fmla="*/ 102317 h 102317"/>
                <a:gd name="connsiteX1" fmla="*/ 0 w 253605"/>
                <a:gd name="connsiteY1" fmla="*/ 0 h 102317"/>
                <a:gd name="connsiteX2" fmla="*/ 253605 w 253605"/>
                <a:gd name="connsiteY2" fmla="*/ 102317 h 102317"/>
                <a:gd name="connsiteX3" fmla="*/ 0 w 253605"/>
                <a:gd name="connsiteY3" fmla="*/ 102317 h 102317"/>
                <a:gd name="connsiteX0-1" fmla="*/ 42862 w 296467"/>
                <a:gd name="connsiteY0-2" fmla="*/ 92792 h 92792"/>
                <a:gd name="connsiteX1-3" fmla="*/ 0 w 296467"/>
                <a:gd name="connsiteY1-4" fmla="*/ 0 h 92792"/>
                <a:gd name="connsiteX2-5" fmla="*/ 296467 w 296467"/>
                <a:gd name="connsiteY2-6" fmla="*/ 92792 h 92792"/>
                <a:gd name="connsiteX3-7" fmla="*/ 42862 w 296467"/>
                <a:gd name="connsiteY3-8" fmla="*/ 92792 h 92792"/>
                <a:gd name="connsiteX0-9" fmla="*/ 42862 w 296467"/>
                <a:gd name="connsiteY0-10" fmla="*/ 92792 h 92792"/>
                <a:gd name="connsiteX1-11" fmla="*/ 0 w 296467"/>
                <a:gd name="connsiteY1-12" fmla="*/ 0 h 92792"/>
                <a:gd name="connsiteX2-13" fmla="*/ 296467 w 296467"/>
                <a:gd name="connsiteY2-14" fmla="*/ 92792 h 92792"/>
                <a:gd name="connsiteX3-15" fmla="*/ 42862 w 296467"/>
                <a:gd name="connsiteY3-16" fmla="*/ 92792 h 92792"/>
                <a:gd name="connsiteX0-17" fmla="*/ 52387 w 305992"/>
                <a:gd name="connsiteY0-18" fmla="*/ 86839 h 86839"/>
                <a:gd name="connsiteX1-19" fmla="*/ 0 w 305992"/>
                <a:gd name="connsiteY1-20" fmla="*/ 0 h 86839"/>
                <a:gd name="connsiteX2-21" fmla="*/ 305992 w 305992"/>
                <a:gd name="connsiteY2-22" fmla="*/ 86839 h 86839"/>
                <a:gd name="connsiteX3-23" fmla="*/ 52387 w 305992"/>
                <a:gd name="connsiteY3-24" fmla="*/ 86839 h 868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5992" h="86839">
                  <a:moveTo>
                    <a:pt x="52387" y="86839"/>
                  </a:moveTo>
                  <a:lnTo>
                    <a:pt x="0" y="0"/>
                  </a:lnTo>
                  <a:lnTo>
                    <a:pt x="305992" y="86839"/>
                  </a:lnTo>
                  <a:lnTo>
                    <a:pt x="52387" y="86839"/>
                  </a:lnTo>
                  <a:close/>
                </a:path>
              </a:pathLst>
            </a:custGeom>
            <a:solidFill>
              <a:srgbClr val="E8C19D"/>
            </a:solidFill>
            <a:ln w="19050" algn="ctr">
              <a:noFill/>
              <a:miter lim="800000"/>
            </a:ln>
          </p:spPr>
          <p:txBody>
            <a:bodyPr wrap="square" lIns="66675" tIns="66675" rIns="66675" bIns="66675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anose="05020102010507070707" pitchFamily="18" charset="2"/>
                <a:buNone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Round Same Side Corner Rectangle 43"/>
            <p:cNvSpPr/>
            <p:nvPr/>
          </p:nvSpPr>
          <p:spPr bwMode="gray">
            <a:xfrm>
              <a:off x="413228" y="1371600"/>
              <a:ext cx="1947702" cy="389334"/>
            </a:xfrm>
            <a:custGeom>
              <a:avLst/>
              <a:gdLst>
                <a:gd name="connsiteX0" fmla="*/ 61035 w 2105025"/>
                <a:gd name="connsiteY0" fmla="*/ 0 h 390526"/>
                <a:gd name="connsiteX1" fmla="*/ 2043990 w 2105025"/>
                <a:gd name="connsiteY1" fmla="*/ 0 h 390526"/>
                <a:gd name="connsiteX2" fmla="*/ 2105025 w 2105025"/>
                <a:gd name="connsiteY2" fmla="*/ 61035 h 390526"/>
                <a:gd name="connsiteX3" fmla="*/ 2105025 w 2105025"/>
                <a:gd name="connsiteY3" fmla="*/ 390526 h 390526"/>
                <a:gd name="connsiteX4" fmla="*/ 2105025 w 2105025"/>
                <a:gd name="connsiteY4" fmla="*/ 390526 h 390526"/>
                <a:gd name="connsiteX5" fmla="*/ 0 w 2105025"/>
                <a:gd name="connsiteY5" fmla="*/ 390526 h 390526"/>
                <a:gd name="connsiteX6" fmla="*/ 0 w 2105025"/>
                <a:gd name="connsiteY6" fmla="*/ 390526 h 390526"/>
                <a:gd name="connsiteX7" fmla="*/ 0 w 2105025"/>
                <a:gd name="connsiteY7" fmla="*/ 61035 h 390526"/>
                <a:gd name="connsiteX8" fmla="*/ 61035 w 2105025"/>
                <a:gd name="connsiteY8" fmla="*/ 0 h 390526"/>
                <a:gd name="connsiteX0-1" fmla="*/ 61035 w 2105025"/>
                <a:gd name="connsiteY0-2" fmla="*/ 0 h 390526"/>
                <a:gd name="connsiteX1-3" fmla="*/ 2043990 w 2105025"/>
                <a:gd name="connsiteY1-4" fmla="*/ 0 h 390526"/>
                <a:gd name="connsiteX2-5" fmla="*/ 2105025 w 2105025"/>
                <a:gd name="connsiteY2-6" fmla="*/ 61035 h 390526"/>
                <a:gd name="connsiteX3-7" fmla="*/ 2105025 w 2105025"/>
                <a:gd name="connsiteY3-8" fmla="*/ 390526 h 390526"/>
                <a:gd name="connsiteX4-9" fmla="*/ 2105025 w 2105025"/>
                <a:gd name="connsiteY4-10" fmla="*/ 390526 h 390526"/>
                <a:gd name="connsiteX5-11" fmla="*/ 84534 w 2105025"/>
                <a:gd name="connsiteY5-12" fmla="*/ 389334 h 390526"/>
                <a:gd name="connsiteX6-13" fmla="*/ 0 w 2105025"/>
                <a:gd name="connsiteY6-14" fmla="*/ 390526 h 390526"/>
                <a:gd name="connsiteX7-15" fmla="*/ 0 w 2105025"/>
                <a:gd name="connsiteY7-16" fmla="*/ 390526 h 390526"/>
                <a:gd name="connsiteX8-17" fmla="*/ 0 w 2105025"/>
                <a:gd name="connsiteY8-18" fmla="*/ 61035 h 390526"/>
                <a:gd name="connsiteX9" fmla="*/ 61035 w 2105025"/>
                <a:gd name="connsiteY9" fmla="*/ 0 h 390526"/>
                <a:gd name="connsiteX0-19" fmla="*/ 61035 w 2105025"/>
                <a:gd name="connsiteY0-20" fmla="*/ 0 h 390526"/>
                <a:gd name="connsiteX1-21" fmla="*/ 2043990 w 2105025"/>
                <a:gd name="connsiteY1-22" fmla="*/ 0 h 390526"/>
                <a:gd name="connsiteX2-23" fmla="*/ 2105025 w 2105025"/>
                <a:gd name="connsiteY2-24" fmla="*/ 61035 h 390526"/>
                <a:gd name="connsiteX3-25" fmla="*/ 2105025 w 2105025"/>
                <a:gd name="connsiteY3-26" fmla="*/ 390526 h 390526"/>
                <a:gd name="connsiteX4-27" fmla="*/ 2105025 w 2105025"/>
                <a:gd name="connsiteY4-28" fmla="*/ 390526 h 390526"/>
                <a:gd name="connsiteX5-29" fmla="*/ 2006203 w 2105025"/>
                <a:gd name="connsiteY5-30" fmla="*/ 389334 h 390526"/>
                <a:gd name="connsiteX6-31" fmla="*/ 84534 w 2105025"/>
                <a:gd name="connsiteY6-32" fmla="*/ 389334 h 390526"/>
                <a:gd name="connsiteX7-33" fmla="*/ 0 w 2105025"/>
                <a:gd name="connsiteY7-34" fmla="*/ 390526 h 390526"/>
                <a:gd name="connsiteX8-35" fmla="*/ 0 w 2105025"/>
                <a:gd name="connsiteY8-36" fmla="*/ 390526 h 390526"/>
                <a:gd name="connsiteX9-37" fmla="*/ 0 w 2105025"/>
                <a:gd name="connsiteY9-38" fmla="*/ 61035 h 390526"/>
                <a:gd name="connsiteX10" fmla="*/ 61035 w 2105025"/>
                <a:gd name="connsiteY10" fmla="*/ 0 h 390526"/>
                <a:gd name="connsiteX0-39" fmla="*/ 61035 w 2105025"/>
                <a:gd name="connsiteY0-40" fmla="*/ 0 h 390526"/>
                <a:gd name="connsiteX1-41" fmla="*/ 2043990 w 2105025"/>
                <a:gd name="connsiteY1-42" fmla="*/ 0 h 390526"/>
                <a:gd name="connsiteX2-43" fmla="*/ 2105025 w 2105025"/>
                <a:gd name="connsiteY2-44" fmla="*/ 61035 h 390526"/>
                <a:gd name="connsiteX3-45" fmla="*/ 2105025 w 2105025"/>
                <a:gd name="connsiteY3-46" fmla="*/ 390526 h 390526"/>
                <a:gd name="connsiteX4-47" fmla="*/ 2006203 w 2105025"/>
                <a:gd name="connsiteY4-48" fmla="*/ 389334 h 390526"/>
                <a:gd name="connsiteX5-49" fmla="*/ 84534 w 2105025"/>
                <a:gd name="connsiteY5-50" fmla="*/ 389334 h 390526"/>
                <a:gd name="connsiteX6-51" fmla="*/ 0 w 2105025"/>
                <a:gd name="connsiteY6-52" fmla="*/ 390526 h 390526"/>
                <a:gd name="connsiteX7-53" fmla="*/ 0 w 2105025"/>
                <a:gd name="connsiteY7-54" fmla="*/ 390526 h 390526"/>
                <a:gd name="connsiteX8-55" fmla="*/ 0 w 2105025"/>
                <a:gd name="connsiteY8-56" fmla="*/ 61035 h 390526"/>
                <a:gd name="connsiteX9-57" fmla="*/ 61035 w 2105025"/>
                <a:gd name="connsiteY9-58" fmla="*/ 0 h 390526"/>
                <a:gd name="connsiteX0-59" fmla="*/ 61035 w 2105025"/>
                <a:gd name="connsiteY0-60" fmla="*/ 0 h 390526"/>
                <a:gd name="connsiteX1-61" fmla="*/ 2043990 w 2105025"/>
                <a:gd name="connsiteY1-62" fmla="*/ 0 h 390526"/>
                <a:gd name="connsiteX2-63" fmla="*/ 2105025 w 2105025"/>
                <a:gd name="connsiteY2-64" fmla="*/ 61035 h 390526"/>
                <a:gd name="connsiteX3-65" fmla="*/ 2006203 w 2105025"/>
                <a:gd name="connsiteY3-66" fmla="*/ 389334 h 390526"/>
                <a:gd name="connsiteX4-67" fmla="*/ 84534 w 2105025"/>
                <a:gd name="connsiteY4-68" fmla="*/ 389334 h 390526"/>
                <a:gd name="connsiteX5-69" fmla="*/ 0 w 2105025"/>
                <a:gd name="connsiteY5-70" fmla="*/ 390526 h 390526"/>
                <a:gd name="connsiteX6-71" fmla="*/ 0 w 2105025"/>
                <a:gd name="connsiteY6-72" fmla="*/ 390526 h 390526"/>
                <a:gd name="connsiteX7-73" fmla="*/ 0 w 2105025"/>
                <a:gd name="connsiteY7-74" fmla="*/ 61035 h 390526"/>
                <a:gd name="connsiteX8-75" fmla="*/ 61035 w 2105025"/>
                <a:gd name="connsiteY8-76" fmla="*/ 0 h 390526"/>
                <a:gd name="connsiteX0-77" fmla="*/ 61035 w 2105025"/>
                <a:gd name="connsiteY0-78" fmla="*/ 0 h 390526"/>
                <a:gd name="connsiteX1-79" fmla="*/ 2043990 w 2105025"/>
                <a:gd name="connsiteY1-80" fmla="*/ 0 h 390526"/>
                <a:gd name="connsiteX2-81" fmla="*/ 2105025 w 2105025"/>
                <a:gd name="connsiteY2-82" fmla="*/ 61035 h 390526"/>
                <a:gd name="connsiteX3-83" fmla="*/ 2006203 w 2105025"/>
                <a:gd name="connsiteY3-84" fmla="*/ 389334 h 390526"/>
                <a:gd name="connsiteX4-85" fmla="*/ 84534 w 2105025"/>
                <a:gd name="connsiteY4-86" fmla="*/ 389334 h 390526"/>
                <a:gd name="connsiteX5-87" fmla="*/ 0 w 2105025"/>
                <a:gd name="connsiteY5-88" fmla="*/ 390526 h 390526"/>
                <a:gd name="connsiteX6-89" fmla="*/ 0 w 2105025"/>
                <a:gd name="connsiteY6-90" fmla="*/ 390526 h 390526"/>
                <a:gd name="connsiteX7-91" fmla="*/ 0 w 2105025"/>
                <a:gd name="connsiteY7-92" fmla="*/ 61035 h 390526"/>
                <a:gd name="connsiteX8-93" fmla="*/ 61035 w 2105025"/>
                <a:gd name="connsiteY8-94" fmla="*/ 0 h 390526"/>
                <a:gd name="connsiteX0-95" fmla="*/ 61035 w 2105025"/>
                <a:gd name="connsiteY0-96" fmla="*/ 0 h 390526"/>
                <a:gd name="connsiteX1-97" fmla="*/ 2043990 w 2105025"/>
                <a:gd name="connsiteY1-98" fmla="*/ 0 h 390526"/>
                <a:gd name="connsiteX2-99" fmla="*/ 2105025 w 2105025"/>
                <a:gd name="connsiteY2-100" fmla="*/ 61035 h 390526"/>
                <a:gd name="connsiteX3-101" fmla="*/ 2006203 w 2105025"/>
                <a:gd name="connsiteY3-102" fmla="*/ 389334 h 390526"/>
                <a:gd name="connsiteX4-103" fmla="*/ 84534 w 2105025"/>
                <a:gd name="connsiteY4-104" fmla="*/ 389334 h 390526"/>
                <a:gd name="connsiteX5-105" fmla="*/ 0 w 2105025"/>
                <a:gd name="connsiteY5-106" fmla="*/ 390526 h 390526"/>
                <a:gd name="connsiteX6-107" fmla="*/ 0 w 2105025"/>
                <a:gd name="connsiteY6-108" fmla="*/ 61035 h 390526"/>
                <a:gd name="connsiteX7-109" fmla="*/ 61035 w 2105025"/>
                <a:gd name="connsiteY7-110" fmla="*/ 0 h 390526"/>
                <a:gd name="connsiteX0-111" fmla="*/ 61035 w 2105025"/>
                <a:gd name="connsiteY0-112" fmla="*/ 0 h 389334"/>
                <a:gd name="connsiteX1-113" fmla="*/ 2043990 w 2105025"/>
                <a:gd name="connsiteY1-114" fmla="*/ 0 h 389334"/>
                <a:gd name="connsiteX2-115" fmla="*/ 2105025 w 2105025"/>
                <a:gd name="connsiteY2-116" fmla="*/ 61035 h 389334"/>
                <a:gd name="connsiteX3-117" fmla="*/ 2006203 w 2105025"/>
                <a:gd name="connsiteY3-118" fmla="*/ 389334 h 389334"/>
                <a:gd name="connsiteX4-119" fmla="*/ 84534 w 2105025"/>
                <a:gd name="connsiteY4-120" fmla="*/ 389334 h 389334"/>
                <a:gd name="connsiteX5-121" fmla="*/ 0 w 2105025"/>
                <a:gd name="connsiteY5-122" fmla="*/ 61035 h 389334"/>
                <a:gd name="connsiteX6-123" fmla="*/ 61035 w 2105025"/>
                <a:gd name="connsiteY6-124" fmla="*/ 0 h 38933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2105025" h="389334">
                  <a:moveTo>
                    <a:pt x="61035" y="0"/>
                  </a:moveTo>
                  <a:lnTo>
                    <a:pt x="2043990" y="0"/>
                  </a:lnTo>
                  <a:cubicBezTo>
                    <a:pt x="2077699" y="0"/>
                    <a:pt x="2105025" y="27326"/>
                    <a:pt x="2105025" y="61035"/>
                  </a:cubicBezTo>
                  <a:lnTo>
                    <a:pt x="2006203" y="389334"/>
                  </a:lnTo>
                  <a:lnTo>
                    <a:pt x="84534" y="389334"/>
                  </a:lnTo>
                  <a:lnTo>
                    <a:pt x="0" y="61035"/>
                  </a:lnTo>
                  <a:cubicBezTo>
                    <a:pt x="0" y="27326"/>
                    <a:pt x="27326" y="0"/>
                    <a:pt x="61035" y="0"/>
                  </a:cubicBezTo>
                  <a:close/>
                </a:path>
              </a:pathLst>
            </a:custGeom>
            <a:solidFill>
              <a:srgbClr val="F4E6C3"/>
            </a:solidFill>
            <a:ln w="19050" algn="ctr">
              <a:noFill/>
              <a:miter lim="800000"/>
            </a:ln>
          </p:spPr>
          <p:txBody>
            <a:bodyPr wrap="square" lIns="66675" tIns="66675" rIns="66675" bIns="81000" rtlCol="0" anchor="ctr"/>
            <a:lstStyle/>
            <a:p>
              <a:pPr lvl="0" algn="ctr"/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案例产品</a:t>
              </a:r>
              <a:r>
                <a:rPr 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</a:p>
          </p:txBody>
        </p:sp>
      </p:grpSp>
      <p:grpSp>
        <p:nvGrpSpPr>
          <p:cNvPr id="110" name="Group 14"/>
          <p:cNvGrpSpPr/>
          <p:nvPr/>
        </p:nvGrpSpPr>
        <p:grpSpPr>
          <a:xfrm>
            <a:off x="4250252" y="2005105"/>
            <a:ext cx="2020655" cy="2809160"/>
            <a:chOff x="641151" y="3807064"/>
            <a:chExt cx="2397658" cy="3636097"/>
          </a:xfrm>
        </p:grpSpPr>
        <p:sp>
          <p:nvSpPr>
            <p:cNvPr id="111" name="Rectangle 15"/>
            <p:cNvSpPr/>
            <p:nvPr/>
          </p:nvSpPr>
          <p:spPr bwMode="gray">
            <a:xfrm>
              <a:off x="641151" y="3807064"/>
              <a:ext cx="2397658" cy="3636097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 algn="ctr">
              <a:noFill/>
              <a:miter lim="800000"/>
            </a:ln>
          </p:spPr>
          <p:txBody>
            <a:bodyPr wrap="square" lIns="72000" tIns="72000" rIns="36000" bIns="36000" rtlCol="0" anchor="t"/>
            <a:lstStyle/>
            <a:p>
              <a:r>
                <a:rPr lang="zh-CN" altLang="en-US" sz="1000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经典案例 </a:t>
              </a:r>
              <a:r>
                <a:rPr lang="en-US" altLang="zh-CN" sz="1000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(600+)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9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90% </a:t>
              </a:r>
              <a:r>
                <a:rPr lang="zh-CN" altLang="en-US" sz="9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现场案例</a:t>
              </a:r>
              <a:endParaRPr lang="en-US" altLang="zh-CN" sz="9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9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20% </a:t>
              </a:r>
              <a:r>
                <a:rPr lang="zh-CN" altLang="en-US" sz="9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国际发行</a:t>
              </a:r>
              <a:endParaRPr lang="en-US" altLang="zh-CN" sz="9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endParaRPr lang="en-US" altLang="zh-CN" sz="10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r>
                <a:rPr lang="zh-CN" altLang="en-US" sz="1000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短案例</a:t>
              </a:r>
              <a:r>
                <a:rPr lang="en-US" altLang="zh-CN" sz="1000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(1500+)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9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应用于教学项目招生选拔</a:t>
              </a:r>
              <a:r>
                <a:rPr lang="en-US" altLang="zh-CN" sz="9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9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100% </a:t>
              </a:r>
              <a:r>
                <a:rPr lang="zh-CN" altLang="en-US" sz="9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热点管理议题</a:t>
              </a:r>
              <a:endParaRPr lang="en-US" altLang="zh-CN" sz="9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ct val="120000"/>
                </a:lnSpc>
              </a:pPr>
              <a:endParaRPr lang="en-US" altLang="zh-CN" sz="9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r>
                <a:rPr lang="zh-CN" altLang="en-US" sz="1000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多媒体案例 </a:t>
              </a:r>
              <a:r>
                <a:rPr lang="en-US" altLang="zh-CN" sz="1000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(50+)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9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教学示范课</a:t>
              </a:r>
              <a:endParaRPr lang="en-US" altLang="zh-CN" sz="9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9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案例方法论</a:t>
              </a:r>
              <a:endParaRPr lang="en-US" altLang="zh-CN" sz="9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zh-CN" sz="9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r>
                <a:rPr lang="zh-CN" altLang="en-US" sz="900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合作伙伴系列案例 </a:t>
              </a:r>
              <a:endParaRPr lang="en-US" altLang="zh-CN" sz="9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华为鲸鸿动能营销系列</a:t>
              </a:r>
              <a:endParaRPr lang="en-US" altLang="zh-CN" sz="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长三角商业创新系列</a:t>
              </a:r>
              <a:endParaRPr lang="en-US" altLang="zh-CN" sz="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8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……</a:t>
              </a:r>
            </a:p>
            <a:p>
              <a:pPr>
                <a:lnSpc>
                  <a:spcPct val="120000"/>
                </a:lnSpc>
              </a:pPr>
              <a:endParaRPr lang="en-US" altLang="zh-CN" sz="9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2" name="Rectangle 16"/>
            <p:cNvSpPr/>
            <p:nvPr/>
          </p:nvSpPr>
          <p:spPr bwMode="gray">
            <a:xfrm>
              <a:off x="745309" y="7355465"/>
              <a:ext cx="2164693" cy="87696"/>
            </a:xfrm>
            <a:prstGeom prst="rect">
              <a:avLst/>
            </a:prstGeom>
            <a:solidFill>
              <a:srgbClr val="F4E6C3"/>
            </a:solidFill>
            <a:ln w="19050" algn="ctr">
              <a:noFill/>
              <a:miter lim="800000"/>
            </a:ln>
          </p:spPr>
          <p:txBody>
            <a:bodyPr wrap="square" lIns="66675" tIns="66675" rIns="66675" bIns="66675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anose="05020102010507070707" pitchFamily="18" charset="2"/>
                <a:buNone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3" name="Group 10"/>
          <p:cNvGrpSpPr/>
          <p:nvPr/>
        </p:nvGrpSpPr>
        <p:grpSpPr>
          <a:xfrm>
            <a:off x="6634451" y="1435868"/>
            <a:ext cx="2004166" cy="477937"/>
            <a:chOff x="413228" y="1371600"/>
            <a:chExt cx="1947702" cy="476173"/>
          </a:xfrm>
        </p:grpSpPr>
        <p:sp>
          <p:nvSpPr>
            <p:cNvPr id="124" name="Right Triangle 49"/>
            <p:cNvSpPr/>
            <p:nvPr/>
          </p:nvSpPr>
          <p:spPr bwMode="gray">
            <a:xfrm flipH="1" flipV="1">
              <a:off x="492373" y="1760934"/>
              <a:ext cx="294795" cy="86839"/>
            </a:xfrm>
            <a:custGeom>
              <a:avLst/>
              <a:gdLst>
                <a:gd name="connsiteX0" fmla="*/ 0 w 253605"/>
                <a:gd name="connsiteY0" fmla="*/ 102317 h 102317"/>
                <a:gd name="connsiteX1" fmla="*/ 0 w 253605"/>
                <a:gd name="connsiteY1" fmla="*/ 0 h 102317"/>
                <a:gd name="connsiteX2" fmla="*/ 253605 w 253605"/>
                <a:gd name="connsiteY2" fmla="*/ 102317 h 102317"/>
                <a:gd name="connsiteX3" fmla="*/ 0 w 253605"/>
                <a:gd name="connsiteY3" fmla="*/ 102317 h 102317"/>
                <a:gd name="connsiteX0-1" fmla="*/ 42862 w 296467"/>
                <a:gd name="connsiteY0-2" fmla="*/ 92792 h 92792"/>
                <a:gd name="connsiteX1-3" fmla="*/ 0 w 296467"/>
                <a:gd name="connsiteY1-4" fmla="*/ 0 h 92792"/>
                <a:gd name="connsiteX2-5" fmla="*/ 296467 w 296467"/>
                <a:gd name="connsiteY2-6" fmla="*/ 92792 h 92792"/>
                <a:gd name="connsiteX3-7" fmla="*/ 42862 w 296467"/>
                <a:gd name="connsiteY3-8" fmla="*/ 92792 h 92792"/>
                <a:gd name="connsiteX0-9" fmla="*/ 42862 w 296467"/>
                <a:gd name="connsiteY0-10" fmla="*/ 92792 h 92792"/>
                <a:gd name="connsiteX1-11" fmla="*/ 0 w 296467"/>
                <a:gd name="connsiteY1-12" fmla="*/ 0 h 92792"/>
                <a:gd name="connsiteX2-13" fmla="*/ 296467 w 296467"/>
                <a:gd name="connsiteY2-14" fmla="*/ 92792 h 92792"/>
                <a:gd name="connsiteX3-15" fmla="*/ 42862 w 296467"/>
                <a:gd name="connsiteY3-16" fmla="*/ 92792 h 92792"/>
                <a:gd name="connsiteX0-17" fmla="*/ 52387 w 305992"/>
                <a:gd name="connsiteY0-18" fmla="*/ 86839 h 86839"/>
                <a:gd name="connsiteX1-19" fmla="*/ 0 w 305992"/>
                <a:gd name="connsiteY1-20" fmla="*/ 0 h 86839"/>
                <a:gd name="connsiteX2-21" fmla="*/ 305992 w 305992"/>
                <a:gd name="connsiteY2-22" fmla="*/ 86839 h 86839"/>
                <a:gd name="connsiteX3-23" fmla="*/ 52387 w 305992"/>
                <a:gd name="connsiteY3-24" fmla="*/ 86839 h 868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5992" h="86839">
                  <a:moveTo>
                    <a:pt x="52387" y="86839"/>
                  </a:moveTo>
                  <a:lnTo>
                    <a:pt x="0" y="0"/>
                  </a:lnTo>
                  <a:lnTo>
                    <a:pt x="305992" y="86839"/>
                  </a:lnTo>
                  <a:lnTo>
                    <a:pt x="52387" y="86839"/>
                  </a:lnTo>
                  <a:close/>
                </a:path>
              </a:pathLst>
            </a:custGeom>
            <a:solidFill>
              <a:srgbClr val="E8C19D"/>
            </a:solidFill>
            <a:ln w="19050" algn="ctr">
              <a:noFill/>
              <a:miter lim="800000"/>
            </a:ln>
          </p:spPr>
          <p:txBody>
            <a:bodyPr wrap="square" lIns="66675" tIns="66675" rIns="66675" bIns="66675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anose="05020102010507070707" pitchFamily="18" charset="2"/>
                <a:buNone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Right Triangle 49"/>
            <p:cNvSpPr/>
            <p:nvPr/>
          </p:nvSpPr>
          <p:spPr bwMode="gray">
            <a:xfrm flipV="1">
              <a:off x="1976664" y="1760934"/>
              <a:ext cx="294795" cy="86839"/>
            </a:xfrm>
            <a:custGeom>
              <a:avLst/>
              <a:gdLst>
                <a:gd name="connsiteX0" fmla="*/ 0 w 253605"/>
                <a:gd name="connsiteY0" fmla="*/ 102317 h 102317"/>
                <a:gd name="connsiteX1" fmla="*/ 0 w 253605"/>
                <a:gd name="connsiteY1" fmla="*/ 0 h 102317"/>
                <a:gd name="connsiteX2" fmla="*/ 253605 w 253605"/>
                <a:gd name="connsiteY2" fmla="*/ 102317 h 102317"/>
                <a:gd name="connsiteX3" fmla="*/ 0 w 253605"/>
                <a:gd name="connsiteY3" fmla="*/ 102317 h 102317"/>
                <a:gd name="connsiteX0-1" fmla="*/ 42862 w 296467"/>
                <a:gd name="connsiteY0-2" fmla="*/ 92792 h 92792"/>
                <a:gd name="connsiteX1-3" fmla="*/ 0 w 296467"/>
                <a:gd name="connsiteY1-4" fmla="*/ 0 h 92792"/>
                <a:gd name="connsiteX2-5" fmla="*/ 296467 w 296467"/>
                <a:gd name="connsiteY2-6" fmla="*/ 92792 h 92792"/>
                <a:gd name="connsiteX3-7" fmla="*/ 42862 w 296467"/>
                <a:gd name="connsiteY3-8" fmla="*/ 92792 h 92792"/>
                <a:gd name="connsiteX0-9" fmla="*/ 42862 w 296467"/>
                <a:gd name="connsiteY0-10" fmla="*/ 92792 h 92792"/>
                <a:gd name="connsiteX1-11" fmla="*/ 0 w 296467"/>
                <a:gd name="connsiteY1-12" fmla="*/ 0 h 92792"/>
                <a:gd name="connsiteX2-13" fmla="*/ 296467 w 296467"/>
                <a:gd name="connsiteY2-14" fmla="*/ 92792 h 92792"/>
                <a:gd name="connsiteX3-15" fmla="*/ 42862 w 296467"/>
                <a:gd name="connsiteY3-16" fmla="*/ 92792 h 92792"/>
                <a:gd name="connsiteX0-17" fmla="*/ 52387 w 305992"/>
                <a:gd name="connsiteY0-18" fmla="*/ 86839 h 86839"/>
                <a:gd name="connsiteX1-19" fmla="*/ 0 w 305992"/>
                <a:gd name="connsiteY1-20" fmla="*/ 0 h 86839"/>
                <a:gd name="connsiteX2-21" fmla="*/ 305992 w 305992"/>
                <a:gd name="connsiteY2-22" fmla="*/ 86839 h 86839"/>
                <a:gd name="connsiteX3-23" fmla="*/ 52387 w 305992"/>
                <a:gd name="connsiteY3-24" fmla="*/ 86839 h 868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5992" h="86839">
                  <a:moveTo>
                    <a:pt x="52387" y="86839"/>
                  </a:moveTo>
                  <a:lnTo>
                    <a:pt x="0" y="0"/>
                  </a:lnTo>
                  <a:lnTo>
                    <a:pt x="305992" y="86839"/>
                  </a:lnTo>
                  <a:lnTo>
                    <a:pt x="52387" y="86839"/>
                  </a:lnTo>
                  <a:close/>
                </a:path>
              </a:pathLst>
            </a:custGeom>
            <a:solidFill>
              <a:srgbClr val="E8C19D"/>
            </a:solidFill>
            <a:ln w="19050" algn="ctr">
              <a:noFill/>
              <a:miter lim="800000"/>
            </a:ln>
          </p:spPr>
          <p:txBody>
            <a:bodyPr wrap="square" lIns="66675" tIns="66675" rIns="66675" bIns="66675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anose="05020102010507070707" pitchFamily="18" charset="2"/>
                <a:buNone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Round Same Side Corner Rectangle 43"/>
            <p:cNvSpPr/>
            <p:nvPr/>
          </p:nvSpPr>
          <p:spPr bwMode="gray">
            <a:xfrm>
              <a:off x="413228" y="1371600"/>
              <a:ext cx="1947702" cy="389334"/>
            </a:xfrm>
            <a:custGeom>
              <a:avLst/>
              <a:gdLst>
                <a:gd name="connsiteX0" fmla="*/ 61035 w 2105025"/>
                <a:gd name="connsiteY0" fmla="*/ 0 h 390526"/>
                <a:gd name="connsiteX1" fmla="*/ 2043990 w 2105025"/>
                <a:gd name="connsiteY1" fmla="*/ 0 h 390526"/>
                <a:gd name="connsiteX2" fmla="*/ 2105025 w 2105025"/>
                <a:gd name="connsiteY2" fmla="*/ 61035 h 390526"/>
                <a:gd name="connsiteX3" fmla="*/ 2105025 w 2105025"/>
                <a:gd name="connsiteY3" fmla="*/ 390526 h 390526"/>
                <a:gd name="connsiteX4" fmla="*/ 2105025 w 2105025"/>
                <a:gd name="connsiteY4" fmla="*/ 390526 h 390526"/>
                <a:gd name="connsiteX5" fmla="*/ 0 w 2105025"/>
                <a:gd name="connsiteY5" fmla="*/ 390526 h 390526"/>
                <a:gd name="connsiteX6" fmla="*/ 0 w 2105025"/>
                <a:gd name="connsiteY6" fmla="*/ 390526 h 390526"/>
                <a:gd name="connsiteX7" fmla="*/ 0 w 2105025"/>
                <a:gd name="connsiteY7" fmla="*/ 61035 h 390526"/>
                <a:gd name="connsiteX8" fmla="*/ 61035 w 2105025"/>
                <a:gd name="connsiteY8" fmla="*/ 0 h 390526"/>
                <a:gd name="connsiteX0-1" fmla="*/ 61035 w 2105025"/>
                <a:gd name="connsiteY0-2" fmla="*/ 0 h 390526"/>
                <a:gd name="connsiteX1-3" fmla="*/ 2043990 w 2105025"/>
                <a:gd name="connsiteY1-4" fmla="*/ 0 h 390526"/>
                <a:gd name="connsiteX2-5" fmla="*/ 2105025 w 2105025"/>
                <a:gd name="connsiteY2-6" fmla="*/ 61035 h 390526"/>
                <a:gd name="connsiteX3-7" fmla="*/ 2105025 w 2105025"/>
                <a:gd name="connsiteY3-8" fmla="*/ 390526 h 390526"/>
                <a:gd name="connsiteX4-9" fmla="*/ 2105025 w 2105025"/>
                <a:gd name="connsiteY4-10" fmla="*/ 390526 h 390526"/>
                <a:gd name="connsiteX5-11" fmla="*/ 84534 w 2105025"/>
                <a:gd name="connsiteY5-12" fmla="*/ 389334 h 390526"/>
                <a:gd name="connsiteX6-13" fmla="*/ 0 w 2105025"/>
                <a:gd name="connsiteY6-14" fmla="*/ 390526 h 390526"/>
                <a:gd name="connsiteX7-15" fmla="*/ 0 w 2105025"/>
                <a:gd name="connsiteY7-16" fmla="*/ 390526 h 390526"/>
                <a:gd name="connsiteX8-17" fmla="*/ 0 w 2105025"/>
                <a:gd name="connsiteY8-18" fmla="*/ 61035 h 390526"/>
                <a:gd name="connsiteX9" fmla="*/ 61035 w 2105025"/>
                <a:gd name="connsiteY9" fmla="*/ 0 h 390526"/>
                <a:gd name="connsiteX0-19" fmla="*/ 61035 w 2105025"/>
                <a:gd name="connsiteY0-20" fmla="*/ 0 h 390526"/>
                <a:gd name="connsiteX1-21" fmla="*/ 2043990 w 2105025"/>
                <a:gd name="connsiteY1-22" fmla="*/ 0 h 390526"/>
                <a:gd name="connsiteX2-23" fmla="*/ 2105025 w 2105025"/>
                <a:gd name="connsiteY2-24" fmla="*/ 61035 h 390526"/>
                <a:gd name="connsiteX3-25" fmla="*/ 2105025 w 2105025"/>
                <a:gd name="connsiteY3-26" fmla="*/ 390526 h 390526"/>
                <a:gd name="connsiteX4-27" fmla="*/ 2105025 w 2105025"/>
                <a:gd name="connsiteY4-28" fmla="*/ 390526 h 390526"/>
                <a:gd name="connsiteX5-29" fmla="*/ 2006203 w 2105025"/>
                <a:gd name="connsiteY5-30" fmla="*/ 389334 h 390526"/>
                <a:gd name="connsiteX6-31" fmla="*/ 84534 w 2105025"/>
                <a:gd name="connsiteY6-32" fmla="*/ 389334 h 390526"/>
                <a:gd name="connsiteX7-33" fmla="*/ 0 w 2105025"/>
                <a:gd name="connsiteY7-34" fmla="*/ 390526 h 390526"/>
                <a:gd name="connsiteX8-35" fmla="*/ 0 w 2105025"/>
                <a:gd name="connsiteY8-36" fmla="*/ 390526 h 390526"/>
                <a:gd name="connsiteX9-37" fmla="*/ 0 w 2105025"/>
                <a:gd name="connsiteY9-38" fmla="*/ 61035 h 390526"/>
                <a:gd name="connsiteX10" fmla="*/ 61035 w 2105025"/>
                <a:gd name="connsiteY10" fmla="*/ 0 h 390526"/>
                <a:gd name="connsiteX0-39" fmla="*/ 61035 w 2105025"/>
                <a:gd name="connsiteY0-40" fmla="*/ 0 h 390526"/>
                <a:gd name="connsiteX1-41" fmla="*/ 2043990 w 2105025"/>
                <a:gd name="connsiteY1-42" fmla="*/ 0 h 390526"/>
                <a:gd name="connsiteX2-43" fmla="*/ 2105025 w 2105025"/>
                <a:gd name="connsiteY2-44" fmla="*/ 61035 h 390526"/>
                <a:gd name="connsiteX3-45" fmla="*/ 2105025 w 2105025"/>
                <a:gd name="connsiteY3-46" fmla="*/ 390526 h 390526"/>
                <a:gd name="connsiteX4-47" fmla="*/ 2006203 w 2105025"/>
                <a:gd name="connsiteY4-48" fmla="*/ 389334 h 390526"/>
                <a:gd name="connsiteX5-49" fmla="*/ 84534 w 2105025"/>
                <a:gd name="connsiteY5-50" fmla="*/ 389334 h 390526"/>
                <a:gd name="connsiteX6-51" fmla="*/ 0 w 2105025"/>
                <a:gd name="connsiteY6-52" fmla="*/ 390526 h 390526"/>
                <a:gd name="connsiteX7-53" fmla="*/ 0 w 2105025"/>
                <a:gd name="connsiteY7-54" fmla="*/ 390526 h 390526"/>
                <a:gd name="connsiteX8-55" fmla="*/ 0 w 2105025"/>
                <a:gd name="connsiteY8-56" fmla="*/ 61035 h 390526"/>
                <a:gd name="connsiteX9-57" fmla="*/ 61035 w 2105025"/>
                <a:gd name="connsiteY9-58" fmla="*/ 0 h 390526"/>
                <a:gd name="connsiteX0-59" fmla="*/ 61035 w 2105025"/>
                <a:gd name="connsiteY0-60" fmla="*/ 0 h 390526"/>
                <a:gd name="connsiteX1-61" fmla="*/ 2043990 w 2105025"/>
                <a:gd name="connsiteY1-62" fmla="*/ 0 h 390526"/>
                <a:gd name="connsiteX2-63" fmla="*/ 2105025 w 2105025"/>
                <a:gd name="connsiteY2-64" fmla="*/ 61035 h 390526"/>
                <a:gd name="connsiteX3-65" fmla="*/ 2006203 w 2105025"/>
                <a:gd name="connsiteY3-66" fmla="*/ 389334 h 390526"/>
                <a:gd name="connsiteX4-67" fmla="*/ 84534 w 2105025"/>
                <a:gd name="connsiteY4-68" fmla="*/ 389334 h 390526"/>
                <a:gd name="connsiteX5-69" fmla="*/ 0 w 2105025"/>
                <a:gd name="connsiteY5-70" fmla="*/ 390526 h 390526"/>
                <a:gd name="connsiteX6-71" fmla="*/ 0 w 2105025"/>
                <a:gd name="connsiteY6-72" fmla="*/ 390526 h 390526"/>
                <a:gd name="connsiteX7-73" fmla="*/ 0 w 2105025"/>
                <a:gd name="connsiteY7-74" fmla="*/ 61035 h 390526"/>
                <a:gd name="connsiteX8-75" fmla="*/ 61035 w 2105025"/>
                <a:gd name="connsiteY8-76" fmla="*/ 0 h 390526"/>
                <a:gd name="connsiteX0-77" fmla="*/ 61035 w 2105025"/>
                <a:gd name="connsiteY0-78" fmla="*/ 0 h 390526"/>
                <a:gd name="connsiteX1-79" fmla="*/ 2043990 w 2105025"/>
                <a:gd name="connsiteY1-80" fmla="*/ 0 h 390526"/>
                <a:gd name="connsiteX2-81" fmla="*/ 2105025 w 2105025"/>
                <a:gd name="connsiteY2-82" fmla="*/ 61035 h 390526"/>
                <a:gd name="connsiteX3-83" fmla="*/ 2006203 w 2105025"/>
                <a:gd name="connsiteY3-84" fmla="*/ 389334 h 390526"/>
                <a:gd name="connsiteX4-85" fmla="*/ 84534 w 2105025"/>
                <a:gd name="connsiteY4-86" fmla="*/ 389334 h 390526"/>
                <a:gd name="connsiteX5-87" fmla="*/ 0 w 2105025"/>
                <a:gd name="connsiteY5-88" fmla="*/ 390526 h 390526"/>
                <a:gd name="connsiteX6-89" fmla="*/ 0 w 2105025"/>
                <a:gd name="connsiteY6-90" fmla="*/ 390526 h 390526"/>
                <a:gd name="connsiteX7-91" fmla="*/ 0 w 2105025"/>
                <a:gd name="connsiteY7-92" fmla="*/ 61035 h 390526"/>
                <a:gd name="connsiteX8-93" fmla="*/ 61035 w 2105025"/>
                <a:gd name="connsiteY8-94" fmla="*/ 0 h 390526"/>
                <a:gd name="connsiteX0-95" fmla="*/ 61035 w 2105025"/>
                <a:gd name="connsiteY0-96" fmla="*/ 0 h 390526"/>
                <a:gd name="connsiteX1-97" fmla="*/ 2043990 w 2105025"/>
                <a:gd name="connsiteY1-98" fmla="*/ 0 h 390526"/>
                <a:gd name="connsiteX2-99" fmla="*/ 2105025 w 2105025"/>
                <a:gd name="connsiteY2-100" fmla="*/ 61035 h 390526"/>
                <a:gd name="connsiteX3-101" fmla="*/ 2006203 w 2105025"/>
                <a:gd name="connsiteY3-102" fmla="*/ 389334 h 390526"/>
                <a:gd name="connsiteX4-103" fmla="*/ 84534 w 2105025"/>
                <a:gd name="connsiteY4-104" fmla="*/ 389334 h 390526"/>
                <a:gd name="connsiteX5-105" fmla="*/ 0 w 2105025"/>
                <a:gd name="connsiteY5-106" fmla="*/ 390526 h 390526"/>
                <a:gd name="connsiteX6-107" fmla="*/ 0 w 2105025"/>
                <a:gd name="connsiteY6-108" fmla="*/ 61035 h 390526"/>
                <a:gd name="connsiteX7-109" fmla="*/ 61035 w 2105025"/>
                <a:gd name="connsiteY7-110" fmla="*/ 0 h 390526"/>
                <a:gd name="connsiteX0-111" fmla="*/ 61035 w 2105025"/>
                <a:gd name="connsiteY0-112" fmla="*/ 0 h 389334"/>
                <a:gd name="connsiteX1-113" fmla="*/ 2043990 w 2105025"/>
                <a:gd name="connsiteY1-114" fmla="*/ 0 h 389334"/>
                <a:gd name="connsiteX2-115" fmla="*/ 2105025 w 2105025"/>
                <a:gd name="connsiteY2-116" fmla="*/ 61035 h 389334"/>
                <a:gd name="connsiteX3-117" fmla="*/ 2006203 w 2105025"/>
                <a:gd name="connsiteY3-118" fmla="*/ 389334 h 389334"/>
                <a:gd name="connsiteX4-119" fmla="*/ 84534 w 2105025"/>
                <a:gd name="connsiteY4-120" fmla="*/ 389334 h 389334"/>
                <a:gd name="connsiteX5-121" fmla="*/ 0 w 2105025"/>
                <a:gd name="connsiteY5-122" fmla="*/ 61035 h 389334"/>
                <a:gd name="connsiteX6-123" fmla="*/ 61035 w 2105025"/>
                <a:gd name="connsiteY6-124" fmla="*/ 0 h 38933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2105025" h="389334">
                  <a:moveTo>
                    <a:pt x="61035" y="0"/>
                  </a:moveTo>
                  <a:lnTo>
                    <a:pt x="2043990" y="0"/>
                  </a:lnTo>
                  <a:cubicBezTo>
                    <a:pt x="2077699" y="0"/>
                    <a:pt x="2105025" y="27326"/>
                    <a:pt x="2105025" y="61035"/>
                  </a:cubicBezTo>
                  <a:lnTo>
                    <a:pt x="2006203" y="389334"/>
                  </a:lnTo>
                  <a:lnTo>
                    <a:pt x="84534" y="389334"/>
                  </a:lnTo>
                  <a:lnTo>
                    <a:pt x="0" y="61035"/>
                  </a:lnTo>
                  <a:cubicBezTo>
                    <a:pt x="0" y="27326"/>
                    <a:pt x="27326" y="0"/>
                    <a:pt x="61035" y="0"/>
                  </a:cubicBezTo>
                  <a:close/>
                </a:path>
              </a:pathLst>
            </a:custGeom>
            <a:solidFill>
              <a:srgbClr val="F4E6C3"/>
            </a:solidFill>
            <a:ln w="19050" algn="ctr">
              <a:noFill/>
              <a:miter lim="800000"/>
            </a:ln>
          </p:spPr>
          <p:txBody>
            <a:bodyPr wrap="square" lIns="66675" tIns="66675" rIns="66675" bIns="81000" rtlCol="0" anchor="ctr"/>
            <a:lstStyle/>
            <a:p>
              <a:pPr lvl="0" algn="ctr"/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案例服务</a:t>
              </a:r>
              <a:endParaRPr 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27" name="Group 14"/>
          <p:cNvGrpSpPr/>
          <p:nvPr/>
        </p:nvGrpSpPr>
        <p:grpSpPr>
          <a:xfrm>
            <a:off x="6634451" y="2005105"/>
            <a:ext cx="2020655" cy="2809160"/>
            <a:chOff x="641151" y="3807064"/>
            <a:chExt cx="2397658" cy="3451970"/>
          </a:xfrm>
        </p:grpSpPr>
        <p:sp>
          <p:nvSpPr>
            <p:cNvPr id="128" name="Rectangle 15"/>
            <p:cNvSpPr/>
            <p:nvPr/>
          </p:nvSpPr>
          <p:spPr bwMode="gray">
            <a:xfrm>
              <a:off x="641151" y="3807064"/>
              <a:ext cx="2397658" cy="3387142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 algn="ctr">
              <a:noFill/>
              <a:miter lim="800000"/>
            </a:ln>
          </p:spPr>
          <p:txBody>
            <a:bodyPr wrap="square" lIns="72000" tIns="72000" rIns="36000" bIns="36000" rtlCol="0" anchor="t"/>
            <a:lstStyle/>
            <a:p>
              <a:pPr>
                <a:lnSpc>
                  <a:spcPct val="120000"/>
                </a:lnSpc>
              </a:pPr>
              <a:r>
                <a:rPr lang="zh-CN" altLang="en-US" sz="1000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案例活动</a:t>
              </a:r>
              <a:endParaRPr lang="en-US" altLang="zh-CN" sz="10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9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全国教师案例工作坊</a:t>
              </a:r>
              <a:endParaRPr lang="en-US" altLang="zh-CN" sz="9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9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复旦管理案例课堂</a:t>
              </a:r>
              <a:endParaRPr lang="en-US" altLang="zh-CN" sz="9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9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教师案例午餐会</a:t>
              </a:r>
              <a:endParaRPr lang="en-US" altLang="zh-CN" sz="9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9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科创企业参访</a:t>
              </a:r>
              <a:endParaRPr lang="en-US" altLang="zh-CN" sz="9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9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案例论坛</a:t>
              </a:r>
              <a:endParaRPr lang="en-US" altLang="zh-CN" sz="9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9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案例大赛</a:t>
              </a:r>
              <a:endParaRPr lang="en-US" altLang="zh-CN" sz="9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ct val="120000"/>
                </a:lnSpc>
              </a:pPr>
              <a:endParaRPr lang="en-US" altLang="zh-CN" sz="10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000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案例编审</a:t>
              </a:r>
              <a:endParaRPr lang="en-US" altLang="zh-CN" sz="10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9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同行评审</a:t>
              </a:r>
              <a:endParaRPr lang="en-US" altLang="zh-CN" sz="9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9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国内外出版</a:t>
              </a:r>
              <a:endParaRPr lang="en-US" altLang="zh-CN" sz="9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ct val="120000"/>
                </a:lnSpc>
              </a:pPr>
              <a:endParaRPr lang="en-US" altLang="zh-CN" sz="9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000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案例培训</a:t>
              </a:r>
              <a:endParaRPr lang="en-US" altLang="zh-CN" sz="10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9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案例写作</a:t>
              </a:r>
              <a:endParaRPr lang="en-US" altLang="zh-CN" sz="9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9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案例教学</a:t>
              </a:r>
              <a:endParaRPr lang="en-US" altLang="zh-CN" sz="9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29" name="Rectangle 16"/>
            <p:cNvSpPr/>
            <p:nvPr/>
          </p:nvSpPr>
          <p:spPr bwMode="gray">
            <a:xfrm>
              <a:off x="756474" y="7171338"/>
              <a:ext cx="2164693" cy="87696"/>
            </a:xfrm>
            <a:prstGeom prst="rect">
              <a:avLst/>
            </a:prstGeom>
            <a:solidFill>
              <a:srgbClr val="F4E6C3"/>
            </a:solidFill>
            <a:ln w="19050" algn="ctr">
              <a:noFill/>
              <a:miter lim="800000"/>
            </a:ln>
          </p:spPr>
          <p:txBody>
            <a:bodyPr wrap="square" lIns="66675" tIns="66675" rIns="66675" bIns="66675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anose="05020102010507070707" pitchFamily="18" charset="2"/>
                <a:buNone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678BA-C8E7-CB4D-9E35-24704C33FC3F}" type="slidenum">
              <a:rPr kumimoji="1" lang="zh-CN" altLang="en-US" smtClean="0"/>
              <a:t>3</a:t>
            </a:fld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22006" y="1411593"/>
            <a:ext cx="3337587" cy="757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复旦管理案例库自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年底升级后全面开放使用以来，已经吸引全国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多所院校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名教师注册使用。多所国际一流高校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MBA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项目采购。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410890" y="1261688"/>
          <a:ext cx="5581502" cy="3094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3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94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23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2507">
                <a:tc>
                  <a:txBody>
                    <a:bodyPr/>
                    <a:lstStyle/>
                    <a:p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国际合作伙伴</a:t>
                      </a:r>
                    </a:p>
                  </a:txBody>
                  <a:tcPr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影响力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055">
                <a:tc>
                  <a:txBody>
                    <a:bodyPr/>
                    <a:lstStyle/>
                    <a:p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AAPBS</a:t>
                      </a:r>
                      <a:endParaRPr lang="zh-CN" altLang="en-US" sz="9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9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触达</a:t>
                      </a:r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</a:t>
                      </a: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个国家和地区，</a:t>
                      </a:r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132</a:t>
                      </a: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所院校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50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Ivey</a:t>
                      </a:r>
                      <a:r>
                        <a:rPr lang="en-US" altLang="zh-CN" sz="90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Publishing</a:t>
                      </a:r>
                      <a:endParaRPr lang="zh-CN" altLang="en-US" sz="9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endParaRPr lang="zh-CN" altLang="en-US" sz="9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9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触达</a:t>
                      </a:r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168</a:t>
                      </a: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个国家和地区，</a:t>
                      </a:r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万教师用户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779">
                <a:tc>
                  <a:txBody>
                    <a:bodyPr/>
                    <a:lstStyle/>
                    <a:p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SAGE</a:t>
                      </a:r>
                      <a:endParaRPr lang="zh-CN" altLang="en-US" sz="9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9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复旦管理案例库为当时全球</a:t>
                      </a:r>
                      <a:r>
                        <a:rPr lang="en-US" altLang="zh-CN" sz="9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27</a:t>
                      </a:r>
                      <a:r>
                        <a:rPr lang="zh-CN" altLang="en-US" sz="9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家领先院校合作伙伴之一</a:t>
                      </a:r>
                    </a:p>
                    <a:p>
                      <a:endParaRPr lang="zh-CN" altLang="en-US" sz="9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990">
                <a:tc>
                  <a:txBody>
                    <a:bodyPr/>
                    <a:lstStyle/>
                    <a:p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Emerald</a:t>
                      </a:r>
                      <a:endParaRPr lang="zh-CN" altLang="en-US" sz="9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9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超过</a:t>
                      </a:r>
                      <a:r>
                        <a:rPr lang="en-US" altLang="zh-CN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100</a:t>
                      </a:r>
                      <a:r>
                        <a:rPr lang="zh-CN" altLang="en-US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个国家和地区</a:t>
                      </a:r>
                      <a:r>
                        <a:rPr lang="en-US" altLang="zh-CN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1000</a:t>
                      </a:r>
                      <a:r>
                        <a:rPr lang="zh-CN" altLang="en-US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所院校</a:t>
                      </a:r>
                      <a:endParaRPr lang="en-US" altLang="zh-CN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复旦管理案例库为当时中国大陆唯一高校案例库合作伙伴</a:t>
                      </a:r>
                    </a:p>
                    <a:p>
                      <a:endParaRPr lang="zh-CN" altLang="en-US" sz="9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507">
                <a:tc>
                  <a:txBody>
                    <a:bodyPr/>
                    <a:lstStyle/>
                    <a:p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Harvard Business Publishing</a:t>
                      </a:r>
                    </a:p>
                    <a:p>
                      <a:endParaRPr lang="zh-CN" altLang="en-US" sz="9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9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触达超过</a:t>
                      </a:r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2000</a:t>
                      </a: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所院校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055">
                <a:tc>
                  <a:txBody>
                    <a:bodyPr/>
                    <a:lstStyle/>
                    <a:p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The Case Centre</a:t>
                      </a:r>
                      <a:endParaRPr lang="zh-CN" altLang="en-US" sz="9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9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触达超过</a:t>
                      </a:r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85</a:t>
                      </a: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个国家和地区</a:t>
                      </a:r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1200</a:t>
                      </a: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所院校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>
                <a:solidFill>
                  <a:srgbClr val="45507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国际发行</a:t>
            </a:r>
            <a:endParaRPr kumimoji="1" lang="en-US" altLang="zh-CN" dirty="0">
              <a:solidFill>
                <a:srgbClr val="45507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6553200" y="2203382"/>
            <a:ext cx="1089619" cy="1068224"/>
          </a:xfrm>
          <a:prstGeom prst="rect">
            <a:avLst/>
          </a:prstGeom>
          <a:ln w="19050">
            <a:solidFill>
              <a:srgbClr val="E8C19D"/>
            </a:solidFill>
          </a:ln>
        </p:spPr>
      </p:pic>
      <p:pic>
        <p:nvPicPr>
          <p:cNvPr id="46" name="图片 45"/>
          <p:cNvPicPr>
            <a:picLocks noChangeAspect="1"/>
          </p:cNvPicPr>
          <p:nvPr/>
        </p:nvPicPr>
        <p:blipFill rotWithShape="1">
          <a:blip r:embed="rId3" cstate="hqprint"/>
          <a:srcRect/>
          <a:stretch>
            <a:fillRect/>
          </a:stretch>
        </p:blipFill>
        <p:spPr>
          <a:xfrm>
            <a:off x="7139750" y="3350818"/>
            <a:ext cx="1130382" cy="1120972"/>
          </a:xfrm>
          <a:prstGeom prst="rect">
            <a:avLst/>
          </a:prstGeom>
          <a:ln w="19050">
            <a:solidFill>
              <a:srgbClr val="E8C19D"/>
            </a:solidFill>
          </a:ln>
        </p:spPr>
      </p:pic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678BA-C8E7-CB4D-9E35-24704C33FC3F}" type="slidenum">
              <a:rPr kumimoji="1" lang="zh-CN" altLang="en-US" smtClean="0"/>
              <a:t>4</a:t>
            </a:fld>
            <a:endParaRPr kumimoji="1" lang="zh-CN" altLang="en-US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/>
          <a:srcRect l="6744" t="8134" r="5272" b="9725"/>
          <a:stretch>
            <a:fillRect/>
          </a:stretch>
        </p:blipFill>
        <p:spPr>
          <a:xfrm>
            <a:off x="1845947" y="4055252"/>
            <a:ext cx="604866" cy="292598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5"/>
          <a:srcRect l="11812" t="22310" r="12228" b="24332"/>
          <a:stretch>
            <a:fillRect/>
          </a:stretch>
        </p:blipFill>
        <p:spPr>
          <a:xfrm>
            <a:off x="1668910" y="3051528"/>
            <a:ext cx="740917" cy="260226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9897" y="2458612"/>
            <a:ext cx="604866" cy="29403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4690" y="2052669"/>
            <a:ext cx="1007381" cy="24343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890" y="1393602"/>
            <a:ext cx="1068483" cy="1343892"/>
          </a:xfrm>
          <a:prstGeom prst="rect">
            <a:avLst/>
          </a:prstGeom>
          <a:ln w="19050">
            <a:solidFill>
              <a:srgbClr val="E8C19D"/>
            </a:solidFill>
          </a:ln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9"/>
          <a:srcRect t="10555"/>
          <a:stretch>
            <a:fillRect/>
          </a:stretch>
        </p:blipFill>
        <p:spPr>
          <a:xfrm>
            <a:off x="1724075" y="1700032"/>
            <a:ext cx="356280" cy="27505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5" t="14113" r="5614" b="11846"/>
          <a:stretch>
            <a:fillRect/>
          </a:stretch>
        </p:blipFill>
        <p:spPr>
          <a:xfrm>
            <a:off x="1803647" y="3587583"/>
            <a:ext cx="417366" cy="36142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>
                <a:solidFill>
                  <a:srgbClr val="45507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案例书籍出版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678BA-C8E7-CB4D-9E35-24704C33FC3F}" type="slidenum">
              <a:rPr kumimoji="1" lang="zh-CN" altLang="en-US" smtClean="0"/>
              <a:t>5</a:t>
            </a:fld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4581313" y="3004179"/>
            <a:ext cx="978654" cy="1334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hqprint"/>
          <a:srcRect/>
          <a:stretch>
            <a:fillRect/>
          </a:stretch>
        </p:blipFill>
        <p:spPr>
          <a:xfrm>
            <a:off x="3073924" y="3000491"/>
            <a:ext cx="955582" cy="1337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组合 12"/>
          <p:cNvGrpSpPr/>
          <p:nvPr/>
        </p:nvGrpSpPr>
        <p:grpSpPr>
          <a:xfrm>
            <a:off x="6015990" y="2964780"/>
            <a:ext cx="1198012" cy="1373525"/>
            <a:chOff x="6374043" y="1972835"/>
            <a:chExt cx="1211543" cy="1353077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4" cstate="hqprint"/>
            <a:srcRect/>
            <a:stretch>
              <a:fillRect/>
            </a:stretch>
          </p:blipFill>
          <p:spPr>
            <a:xfrm>
              <a:off x="6551443" y="1972835"/>
              <a:ext cx="691474" cy="9268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5" cstate="hqprint"/>
            <a:srcRect/>
            <a:stretch>
              <a:fillRect/>
            </a:stretch>
          </p:blipFill>
          <p:spPr>
            <a:xfrm>
              <a:off x="6816960" y="2197147"/>
              <a:ext cx="654693" cy="9121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6" cstate="hqprint"/>
            <a:srcRect/>
            <a:stretch>
              <a:fillRect/>
            </a:stretch>
          </p:blipFill>
          <p:spPr>
            <a:xfrm>
              <a:off x="6374043" y="2160560"/>
              <a:ext cx="669405" cy="9268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7" cstate="hqprint"/>
            <a:srcRect/>
            <a:stretch>
              <a:fillRect/>
            </a:stretch>
          </p:blipFill>
          <p:spPr>
            <a:xfrm>
              <a:off x="6489979" y="2321790"/>
              <a:ext cx="662049" cy="9121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8" cstate="hqprint"/>
            <a:srcRect/>
            <a:stretch>
              <a:fillRect/>
            </a:stretch>
          </p:blipFill>
          <p:spPr>
            <a:xfrm>
              <a:off x="6923537" y="2413756"/>
              <a:ext cx="662049" cy="9121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9" cstate="hqprint"/>
          <a:srcRect l="23333" t="3518" r="13704" b="4259"/>
          <a:stretch>
            <a:fillRect/>
          </a:stretch>
        </p:blipFill>
        <p:spPr>
          <a:xfrm>
            <a:off x="3552548" y="1109777"/>
            <a:ext cx="1028641" cy="1388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390900" y="2584450"/>
            <a:ext cx="135255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i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2023</a:t>
            </a:r>
            <a:r>
              <a:rPr lang="zh-CN" altLang="en-US" sz="800" i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年出版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655758" y="4384873"/>
            <a:ext cx="28297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i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2012</a:t>
            </a:r>
            <a:r>
              <a:rPr lang="zh-CN" altLang="en-US" sz="800" i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年出版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290181" y="4388562"/>
            <a:ext cx="25230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i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2015</a:t>
            </a:r>
            <a:r>
              <a:rPr lang="zh-CN" altLang="en-US" sz="800" i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年出版</a:t>
            </a:r>
          </a:p>
        </p:txBody>
      </p:sp>
      <p:sp>
        <p:nvSpPr>
          <p:cNvPr id="23" name="矩形 22"/>
          <p:cNvSpPr/>
          <p:nvPr/>
        </p:nvSpPr>
        <p:spPr>
          <a:xfrm>
            <a:off x="5432274" y="4352846"/>
            <a:ext cx="25579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i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2012-2014</a:t>
            </a:r>
            <a:r>
              <a:rPr lang="zh-CN" altLang="en-US" sz="800" i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年出版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220792" y="2583204"/>
            <a:ext cx="10777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i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2017-2023</a:t>
            </a:r>
            <a:r>
              <a:rPr lang="zh-CN" altLang="en-US" sz="800" i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年出版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1876428" y="2584160"/>
            <a:ext cx="10986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i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2024</a:t>
            </a:r>
            <a:r>
              <a:rPr lang="zh-CN" altLang="en-US" sz="800" i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年出版</a:t>
            </a:r>
          </a:p>
        </p:txBody>
      </p:sp>
      <p:sp>
        <p:nvSpPr>
          <p:cNvPr id="32" name="AutoShape 4" descr="由我院院长苏勇教授主持的《改变世界—中国杰出企业家管理思想访谈录》项目近期又有新著出版。-复旦大学东方管理研究院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21033" y="1005716"/>
            <a:ext cx="1049968" cy="151213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681" y="1052706"/>
            <a:ext cx="1527451" cy="14979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911860"/>
            <a:ext cx="1767840" cy="17710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40693" y="2582890"/>
            <a:ext cx="1098688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i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2025</a:t>
            </a:r>
            <a:r>
              <a:rPr lang="zh-CN" altLang="en-US" sz="800" i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年出版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>
                <a:solidFill>
                  <a:srgbClr val="45507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案例活动</a:t>
            </a:r>
            <a:endParaRPr kumimoji="1" lang="en-US" altLang="zh-CN" dirty="0">
              <a:solidFill>
                <a:srgbClr val="45507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72" y="3619285"/>
            <a:ext cx="1613153" cy="107543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878" y="3619285"/>
            <a:ext cx="1597034" cy="1064873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7" t="15728"/>
          <a:stretch>
            <a:fillRect/>
          </a:stretch>
        </p:blipFill>
        <p:spPr>
          <a:xfrm>
            <a:off x="5466542" y="2461721"/>
            <a:ext cx="1604631" cy="1058746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678BA-C8E7-CB4D-9E35-24704C33FC3F}" type="slidenum">
              <a:rPr kumimoji="1" lang="zh-CN" altLang="en-US" smtClean="0"/>
              <a:t>6</a:t>
            </a:fld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72" y="2478127"/>
            <a:ext cx="1587623" cy="105874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398" y="3626629"/>
            <a:ext cx="1597934" cy="106487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85" y="3619285"/>
            <a:ext cx="1597726" cy="1064873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7380140" y="2550971"/>
            <a:ext cx="13066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活动图片说明：</a:t>
            </a:r>
            <a:endParaRPr lang="en-US" altLang="zh-CN" sz="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为推广案例教学，我们邀请达顿商学院、苏黎世大学、澳大利亚皇家理工、哈佛商学院出版社、毅伟出版社、</a:t>
            </a:r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SAGE</a:t>
            </a: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等国际合作伙伴，面向全国教师每年至少举办</a:t>
            </a:r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场案例开发与教学工作坊。</a:t>
            </a: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为加强与实践的联系，案例中心每年组织面向学院教师的企业参访活动</a:t>
            </a:r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10-30</a:t>
            </a: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场。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4131647" y="1232451"/>
            <a:ext cx="2015880" cy="1091558"/>
          </a:xfrm>
          <a:prstGeom prst="rect">
            <a:avLst/>
          </a:prstGeom>
        </p:spPr>
      </p:pic>
      <p:pic>
        <p:nvPicPr>
          <p:cNvPr id="21" name="内容占位符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6773" y="1232451"/>
            <a:ext cx="1889251" cy="109324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9078" y="1232451"/>
            <a:ext cx="1542072" cy="109155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01878" y="2461721"/>
            <a:ext cx="1485471" cy="107515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909" y="1232037"/>
            <a:ext cx="1637959" cy="109197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687" y="2471928"/>
            <a:ext cx="1597667" cy="10649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>
                <a:solidFill>
                  <a:srgbClr val="45507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代表性管理主题和案例类型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678BA-C8E7-CB4D-9E35-24704C33FC3F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340576" y="1105812"/>
            <a:ext cx="219745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组织与人力资源</a:t>
            </a:r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467904" y="1174424"/>
            <a:ext cx="219745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创新与创业</a:t>
            </a: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3231423" y="1173919"/>
            <a:ext cx="219745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2. </a:t>
            </a:r>
            <a:r>
              <a:rPr lang="zh-CN" altLang="en-US" sz="1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市场营销</a:t>
            </a:r>
          </a:p>
        </p:txBody>
      </p:sp>
      <p:pic>
        <p:nvPicPr>
          <p:cNvPr id="19" name="图片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289300" y="1598930"/>
            <a:ext cx="2627630" cy="144272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246755" y="3308350"/>
            <a:ext cx="2639060" cy="140589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31140" y="3224530"/>
            <a:ext cx="2652395" cy="148971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231140" y="1555115"/>
            <a:ext cx="2634615" cy="150558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6340475" y="1548130"/>
            <a:ext cx="2490470" cy="152273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6271895" y="3229610"/>
            <a:ext cx="2611755" cy="15246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solidFill>
                  <a:srgbClr val="45507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2025-2026</a:t>
            </a:r>
            <a:r>
              <a:rPr kumimoji="1" lang="zh-CN" altLang="en-US" dirty="0">
                <a:solidFill>
                  <a:srgbClr val="45507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年度合作权益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678BA-C8E7-CB4D-9E35-24704C33FC3F}" type="slidenum">
              <a:rPr kumimoji="1" lang="zh-CN" altLang="en-US" smtClean="0"/>
              <a:t>8</a:t>
            </a:fld>
            <a:endParaRPr kumimoji="1" lang="zh-CN" altLang="en-US"/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486410" y="1233766"/>
          <a:ext cx="7738110" cy="3401887"/>
        </p:xfrm>
        <a:graphic>
          <a:graphicData uri="http://schemas.openxmlformats.org/drawingml/2006/table">
            <a:tbl>
              <a:tblPr/>
              <a:tblGrid>
                <a:gridCol w="1268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7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519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100">
                <a:tc>
                  <a:txBody>
                    <a:bodyPr/>
                    <a:lstStyle/>
                    <a:p>
                      <a:pPr marL="0" indent="133985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合作类型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权益类型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12700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lang="zh-CN" sz="12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具体内容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640">
                <a:tc rowSpan="4">
                  <a:txBody>
                    <a:bodyPr/>
                    <a:lstStyle/>
                    <a:p>
                      <a:pPr marL="0" indent="12700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lang="en-US" altLang="zh-CN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 </a:t>
                      </a:r>
                    </a:p>
                    <a:p>
                      <a:pPr marL="0" indent="12700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lang="en-US" altLang="zh-CN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  </a:t>
                      </a:r>
                    </a:p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lang="en-US" altLang="zh-CN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A</a:t>
                      </a:r>
                      <a:r>
                        <a:rPr lang="zh-CN" altLang="en-US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套餐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数据服务</a:t>
                      </a:r>
                      <a:endParaRPr lang="zh-CN" altLang="zh-CN" sz="12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33400" indent="-266700" algn="just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  <a:buFont typeface="Wingdings" panose="05000000000000000000"/>
                        <a:buChar char=""/>
                      </a:pPr>
                      <a:r>
                        <a:rPr lang="zh-CN" altLang="en-US" sz="12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全院全体教师一年案例库使用权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05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lang="zh-CN" altLang="en-US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联合开发名额</a:t>
                      </a:r>
                      <a:endParaRPr lang="zh-CN" sz="12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33400" indent="-266700" algn="just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  <a:buFont typeface="Wingdings" panose="05000000000000000000"/>
                        <a:buChar char=""/>
                      </a:pPr>
                      <a:r>
                        <a:rPr lang="zh-CN" sz="12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开放</a:t>
                      </a:r>
                      <a:r>
                        <a:rPr lang="zh-CN" altLang="en-US" sz="12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立项</a:t>
                      </a:r>
                      <a:r>
                        <a:rPr lang="zh-CN" sz="12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教学案例课题</a:t>
                      </a:r>
                      <a:r>
                        <a:rPr lang="en-US" altLang="zh-CN" sz="12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2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个</a:t>
                      </a:r>
                      <a:r>
                        <a:rPr lang="en-US" altLang="zh-CN" sz="12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2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年</a:t>
                      </a:r>
                      <a:r>
                        <a:rPr lang="zh-CN" sz="12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，</a:t>
                      </a:r>
                      <a:r>
                        <a:rPr lang="zh-CN" altLang="en-US" sz="12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享受复旦管院教师同等奖励标准</a:t>
                      </a:r>
                    </a:p>
                    <a:p>
                      <a:pPr marL="266700" indent="0" algn="just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  <a:buFont typeface="Wingdings" panose="05000000000000000000"/>
                        <a:buNone/>
                      </a:pPr>
                      <a:endParaRPr lang="zh-CN" sz="12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9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企业参访名额</a:t>
                      </a:r>
                      <a:endParaRPr lang="zh-CN" sz="12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33400" marR="0" lvl="0" indent="-266700" algn="just" defTabSz="457200" rtl="0" eaLnBrk="1" fontAlgn="auto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  <a:buClrTx/>
                        <a:buSzTx/>
                        <a:buFont typeface="Wingdings" panose="05000000000000000000"/>
                        <a:buChar char=""/>
                        <a:defRPr/>
                      </a:pP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受邀参加案例中心组织的复旦管院企业参访活动，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人✖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场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年</a:t>
                      </a:r>
                      <a:endParaRPr lang="zh-CN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69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lang="zh-CN" sz="12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案例专区</a:t>
                      </a:r>
                      <a:r>
                        <a:rPr lang="zh-CN" altLang="en-US" sz="12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（可选）</a:t>
                      </a:r>
                      <a:endParaRPr lang="zh-CN" sz="12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33400" indent="-266700" algn="just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  <a:buFont typeface="Wingdings" panose="05000000000000000000"/>
                        <a:buChar char=""/>
                      </a:pPr>
                      <a:r>
                        <a:rPr lang="zh-CN" altLang="en-US" sz="12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开设</a:t>
                      </a:r>
                      <a:r>
                        <a:rPr lang="zh-CN" sz="12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院校</a:t>
                      </a:r>
                      <a:r>
                        <a:rPr lang="zh-CN" altLang="en-US" sz="12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入库案例专栏，优先推荐案例国际发表【</a:t>
                      </a:r>
                      <a:r>
                        <a:rPr lang="en-US" altLang="zh-CN" sz="12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Ivey</a:t>
                      </a:r>
                      <a:r>
                        <a:rPr lang="zh-CN" altLang="en-US" sz="12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绿色通道】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9265">
                <a:tc rowSpan="2">
                  <a:txBody>
                    <a:bodyPr/>
                    <a:lstStyle/>
                    <a:p>
                      <a:pPr marL="0" indent="12700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lang="en-US" altLang="zh-CN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 </a:t>
                      </a:r>
                    </a:p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lang="en-US" altLang="zh-CN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B</a:t>
                      </a:r>
                      <a:r>
                        <a:rPr lang="zh-CN" altLang="en-US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套餐</a:t>
                      </a:r>
                    </a:p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lang="en-US" altLang="zh-CN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 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lang="zh-CN" altLang="en-US" sz="12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数据服务</a:t>
                      </a:r>
                      <a:endParaRPr lang="zh-CN" sz="12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33400" marR="0" lvl="0" indent="-266700" algn="just" defTabSz="457200" rtl="0" eaLnBrk="1" fontAlgn="auto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  <a:buClrTx/>
                        <a:buSzTx/>
                        <a:buFont typeface="Wingdings" panose="05000000000000000000"/>
                        <a:buChar char=""/>
                        <a:defRPr/>
                      </a:pPr>
                      <a:r>
                        <a:rPr lang="zh-CN" altLang="en-US" sz="12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全院全体教师一年案例库使用权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306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lang="zh-CN" sz="12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案例专区</a:t>
                      </a:r>
                      <a:r>
                        <a:rPr lang="zh-CN" altLang="en-US" sz="12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（可选）</a:t>
                      </a:r>
                      <a:endParaRPr lang="zh-CN" sz="12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33400" indent="-266700" algn="just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  <a:buFont typeface="Wingdings" panose="05000000000000000000"/>
                        <a:buChar char=""/>
                      </a:pPr>
                      <a:r>
                        <a:rPr lang="zh-CN" altLang="en-US" sz="12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开设</a:t>
                      </a:r>
                      <a:r>
                        <a:rPr lang="zh-CN" altLang="zh-CN" sz="12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院校</a:t>
                      </a:r>
                      <a:r>
                        <a:rPr lang="zh-CN" altLang="en-US" sz="12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入库案例专栏，优先推荐案例国际发表</a:t>
                      </a:r>
                      <a:r>
                        <a:rPr lang="zh-CN" altLang="en-US" sz="12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【</a:t>
                      </a:r>
                      <a:r>
                        <a:rPr lang="en-US" altLang="zh-CN" sz="12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Ivey</a:t>
                      </a:r>
                      <a:r>
                        <a:rPr lang="zh-CN" altLang="en-US" sz="12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绿色通道】</a:t>
                      </a:r>
                      <a:endParaRPr lang="zh-CN" altLang="en-US" sz="12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266700" indent="0" algn="just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  <a:buFont typeface="Wingdings" panose="05000000000000000000"/>
                        <a:buNone/>
                      </a:pPr>
                      <a:endParaRPr lang="zh-CN" altLang="en-US" sz="12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lang="en-US" altLang="zh-CN" sz="12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C</a:t>
                      </a:r>
                      <a:r>
                        <a:rPr lang="zh-CN" altLang="en-US" sz="12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套餐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lang="zh-CN" altLang="en-US" sz="12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数据服务</a:t>
                      </a:r>
                      <a:endParaRPr lang="zh-CN" altLang="zh-CN" sz="12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33400" marR="0" lvl="0" indent="-266700" algn="just" defTabSz="457200" rtl="0" eaLnBrk="1" fontAlgn="auto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  <a:buClrTx/>
                        <a:buSzTx/>
                        <a:buFont typeface="Wingdings" panose="05000000000000000000"/>
                        <a:buChar char=""/>
                        <a:defRPr/>
                      </a:pPr>
                      <a:r>
                        <a:rPr lang="zh-CN" altLang="en-US" sz="12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全院全体教师一年案例库使用权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678BA-C8E7-CB4D-9E35-24704C33FC3F}" type="slidenum">
              <a:rPr kumimoji="1" lang="zh-CN" altLang="en-US" smtClean="0"/>
              <a:t>9</a:t>
            </a:fld>
            <a:endParaRPr kumimoji="1" lang="zh-CN" altLang="en-US"/>
          </a:p>
        </p:txBody>
      </p:sp>
      <p:pic>
        <p:nvPicPr>
          <p:cNvPr id="4" name="图片 3" descr="书签背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385" y="1019810"/>
            <a:ext cx="4808220" cy="1718310"/>
          </a:xfrm>
          <a:prstGeom prst="rect">
            <a:avLst/>
          </a:prstGeom>
        </p:spPr>
      </p:pic>
      <p:pic>
        <p:nvPicPr>
          <p:cNvPr id="6" name="图片 5" descr="案例库书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837180"/>
            <a:ext cx="6452870" cy="230632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eb7edca5-d60e-4b5e-b2b0-e8b28f31304f"/>
  <p:tag name="COMMONDATA" val="eyJoZGlkIjoiY2E1ZjgxYTU3N2M5NDQ4YmYzZTQ0NzU2NTFiNWU5NW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0.37818897637794,&quot;left&quot;:18.2,&quot;top&quot;:87.07181102362208,&quot;width&quot;:681.3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0.37818897637794,&quot;left&quot;:18.2,&quot;top&quot;:87.07181102362208,&quot;width&quot;:681.3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83*300"/>
  <p:tag name="TABLE_ENDDRAG_RECT" val="18*81*683*30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0.37818897637794,&quot;left&quot;:18.2,&quot;top&quot;:87.07181102362208,&quot;width&quot;:681.3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0.37818897637794,&quot;left&quot;:18.2,&quot;top&quot;:87.07181102362208,&quot;width&quot;:681.3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0.37818897637794,&quot;left&quot;:18.2,&quot;top&quot;:87.07181102362208,&quot;width&quot;:681.3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0.37818897637794,&quot;left&quot;:18.2,&quot;top&quot;:87.07181102362208,&quot;width&quot;:681.3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0.37818897637794,&quot;left&quot;:18.2,&quot;top&quot;:87.07181102362208,&quot;width&quot;:681.3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0.37818897637794,&quot;left&quot;:18.2,&quot;top&quot;:87.07181102362208,&quot;width&quot;:681.3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0.37818897637794,&quot;left&quot;:18.2,&quot;top&quot;:87.07181102362208,&quot;width&quot;:681.3}"/>
</p:tagLst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新PPT模板-经典 - Copy</Template>
  <TotalTime>3</TotalTime>
  <Words>608</Words>
  <Application>Microsoft Office PowerPoint</Application>
  <PresentationFormat>全屏显示(16:9)</PresentationFormat>
  <Paragraphs>125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宋体</vt:lpstr>
      <vt:lpstr>微软雅黑</vt:lpstr>
      <vt:lpstr>Arial</vt:lpstr>
      <vt:lpstr>Calibri</vt:lpstr>
      <vt:lpstr>Wingdings</vt:lpstr>
      <vt:lpstr>Wingdings 2</vt:lpstr>
      <vt:lpstr>Office 主题</vt:lpstr>
      <vt:lpstr>复旦管理案例 </vt:lpstr>
      <vt:lpstr>复旦管理案例发展历程</vt:lpstr>
      <vt:lpstr>案例产品与服务</vt:lpstr>
      <vt:lpstr>国际发行</vt:lpstr>
      <vt:lpstr>案例书籍出版</vt:lpstr>
      <vt:lpstr>案例活动</vt:lpstr>
      <vt:lpstr>代表性管理主题和案例类型</vt:lpstr>
      <vt:lpstr>2025-2026年度合作权益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Case Center of  School of Management,  Fudan University (FDSM)</dc:title>
  <dc:creator>Chen Luna</dc:creator>
  <cp:lastModifiedBy>Xiangang Li</cp:lastModifiedBy>
  <cp:revision>173</cp:revision>
  <dcterms:created xsi:type="dcterms:W3CDTF">2024-09-24T07:56:00Z</dcterms:created>
  <dcterms:modified xsi:type="dcterms:W3CDTF">2025-10-22T06:38:45Z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2052-12.1.0.23125</vt:lpwstr>
  </property>
  <property fmtid="{D5CDD505-2E9C-101B-9397-08002B2CF9AE}" pid="3" name="ICV">
    <vt:lpwstr>357425A461BD49EAB9B5A89A7A6A771D_13</vt:lpwstr>
  </property>
</Properties>
</file>